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72" r:id="rId4"/>
    <p:sldId id="273" r:id="rId5"/>
    <p:sldId id="268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4DCAC21-86F2-45DA-9766-2741CFDCF40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2012-04-11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Factors </a:t>
            </a:r>
            <a:r>
              <a:rPr lang="en-US" altLang="ko-KR" dirty="0" smtClean="0"/>
              <a:t>A</a:t>
            </a:r>
            <a:r>
              <a:rPr lang="en-US" altLang="ko-KR" dirty="0" smtClean="0"/>
              <a:t>ffecting WQ</a:t>
            </a:r>
          </a:p>
          <a:p>
            <a:pPr lvl="1"/>
            <a:r>
              <a:rPr lang="en-US" altLang="ko-KR" dirty="0" smtClean="0"/>
              <a:t>Geology</a:t>
            </a:r>
          </a:p>
          <a:p>
            <a:pPr lvl="1"/>
            <a:r>
              <a:rPr lang="en-US" altLang="ko-KR" dirty="0" smtClean="0"/>
              <a:t>Climates</a:t>
            </a:r>
          </a:p>
          <a:p>
            <a:pPr lvl="1"/>
            <a:r>
              <a:rPr lang="en-US" altLang="ko-KR" dirty="0" smtClean="0"/>
              <a:t>Geography</a:t>
            </a:r>
          </a:p>
          <a:p>
            <a:pPr lvl="1"/>
            <a:r>
              <a:rPr lang="en-US" altLang="ko-KR" dirty="0" smtClean="0"/>
              <a:t>Plantation/Biological activities</a:t>
            </a:r>
          </a:p>
          <a:p>
            <a:pPr lvl="1"/>
            <a:r>
              <a:rPr lang="en-US" altLang="ko-KR" dirty="0" smtClean="0"/>
              <a:t>Human beings-pollution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	Equilibrium </a:t>
            </a:r>
            <a:r>
              <a:rPr lang="en-US" altLang="ko-KR" sz="2800" dirty="0"/>
              <a:t>expressions for ion exchange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924175"/>
            <a:ext cx="8229600" cy="2476500"/>
          </a:xfrm>
        </p:spPr>
        <p:txBody>
          <a:bodyPr/>
          <a:lstStyle/>
          <a:p>
            <a:pPr lvl="3"/>
            <a:r>
              <a:rPr lang="en-US" altLang="ko-KR" dirty="0"/>
              <a:t>Gains-Thomas convention (Gains and Thomas, 1953) </a:t>
            </a:r>
          </a:p>
          <a:p>
            <a:pPr lvl="3"/>
            <a:r>
              <a:rPr lang="en-US" altLang="ko-KR" dirty="0" err="1"/>
              <a:t>Vanselow</a:t>
            </a:r>
            <a:r>
              <a:rPr lang="en-US" altLang="ko-KR" dirty="0"/>
              <a:t> convention (</a:t>
            </a:r>
            <a:r>
              <a:rPr lang="en-US" altLang="ko-KR" dirty="0" err="1"/>
              <a:t>Vanselow</a:t>
            </a:r>
            <a:r>
              <a:rPr lang="en-US" altLang="ko-KR" dirty="0"/>
              <a:t>, 1932) </a:t>
            </a:r>
          </a:p>
          <a:p>
            <a:pPr lvl="3"/>
            <a:r>
              <a:rPr lang="en-US" altLang="ko-KR" dirty="0" err="1"/>
              <a:t>Gapon</a:t>
            </a:r>
            <a:r>
              <a:rPr lang="en-US" altLang="ko-KR" dirty="0"/>
              <a:t> convention (</a:t>
            </a:r>
            <a:r>
              <a:rPr lang="en-US" altLang="ko-KR" dirty="0" err="1"/>
              <a:t>Gapon</a:t>
            </a:r>
            <a:r>
              <a:rPr lang="en-US" altLang="ko-KR" dirty="0"/>
              <a:t>, 1933) </a:t>
            </a:r>
          </a:p>
          <a:p>
            <a:endParaRPr lang="en-US" altLang="ko-KR" dirty="0"/>
          </a:p>
        </p:txBody>
      </p:sp>
      <p:sp>
        <p:nvSpPr>
          <p:cNvPr id="37893" name="AutoShape 5" descr="PIC1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ko-KR" alt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773363" y="1885950"/>
            <a:ext cx="379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>
                <a:latin typeface="Times New Roman" pitchFamily="18" charset="0"/>
              </a:rPr>
              <a:t>I</a:t>
            </a:r>
            <a:r>
              <a:rPr lang="en-US" altLang="ko-KR" sz="2800" baseline="30000">
                <a:latin typeface="Times New Roman" pitchFamily="18" charset="0"/>
              </a:rPr>
              <a:t>i+</a:t>
            </a:r>
            <a:r>
              <a:rPr lang="en-US" altLang="ko-KR" sz="2800">
                <a:latin typeface="Times New Roman" pitchFamily="18" charset="0"/>
              </a:rPr>
              <a:t>/i + J-S</a:t>
            </a:r>
            <a:r>
              <a:rPr lang="en-US" altLang="ko-KR" sz="2800" baseline="-25000">
                <a:latin typeface="Times New Roman" pitchFamily="18" charset="0"/>
              </a:rPr>
              <a:t>j</a:t>
            </a:r>
            <a:r>
              <a:rPr lang="en-US" altLang="ko-KR" sz="2800">
                <a:latin typeface="Times New Roman" pitchFamily="18" charset="0"/>
              </a:rPr>
              <a:t>/j = I-S</a:t>
            </a:r>
            <a:r>
              <a:rPr lang="en-US" altLang="ko-KR" sz="2800" baseline="-25000">
                <a:latin typeface="Times New Roman" pitchFamily="18" charset="0"/>
              </a:rPr>
              <a:t>i</a:t>
            </a:r>
            <a:r>
              <a:rPr lang="en-US" altLang="ko-KR" sz="2800">
                <a:latin typeface="Times New Roman" pitchFamily="18" charset="0"/>
              </a:rPr>
              <a:t>/i + J</a:t>
            </a:r>
            <a:r>
              <a:rPr lang="en-US" altLang="ko-KR" sz="2800" baseline="30000">
                <a:latin typeface="Times New Roman" pitchFamily="18" charset="0"/>
              </a:rPr>
              <a:t>j+</a:t>
            </a:r>
            <a:r>
              <a:rPr lang="en-US" altLang="ko-KR" sz="2800">
                <a:latin typeface="Times New Roman" pitchFamily="18" charset="0"/>
              </a:rPr>
              <a:t>/j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Flushing of salt water below a clay layer 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858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38916" name="_x97904392" descr="EMB0000233838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57338"/>
            <a:ext cx="4999038" cy="3140075"/>
          </a:xfrm>
          <a:prstGeom prst="rect">
            <a:avLst/>
          </a:prstGeom>
          <a:noFill/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795963" y="1268413"/>
            <a:ext cx="304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Appelo &amp; Postma (1993)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775325" y="3546475"/>
            <a:ext cx="1333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</a:rPr>
              <a:t>Porosity = 0.3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808038" y="4891088"/>
            <a:ext cx="47767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Flushing salts in pore space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40 yrs</a:t>
            </a:r>
          </a:p>
          <a:p>
            <a:r>
              <a:rPr lang="en-US" altLang="ko-KR">
                <a:latin typeface="Times New Roman" pitchFamily="18" charset="0"/>
              </a:rPr>
              <a:t>Removal of exchangeable Na</a:t>
            </a:r>
            <a:r>
              <a:rPr lang="en-US" altLang="ko-KR" baseline="30000">
                <a:latin typeface="Times New Roman" pitchFamily="18" charset="0"/>
              </a:rPr>
              <a:t>+</a:t>
            </a:r>
            <a:r>
              <a:rPr lang="en-US" altLang="ko-KR">
                <a:latin typeface="Times New Roman" pitchFamily="18" charset="0"/>
              </a:rPr>
              <a:t> by Ca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457 yrs</a:t>
            </a:r>
          </a:p>
          <a:p>
            <a:r>
              <a:rPr lang="en-US" altLang="ko-KR">
                <a:latin typeface="Times New Roman" pitchFamily="18" charset="0"/>
              </a:rPr>
              <a:t>Removal of exchangeable Mg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by Ca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249 yrs</a:t>
            </a:r>
          </a:p>
          <a:p>
            <a:endParaRPr lang="en-US" altLang="ko-KR">
              <a:latin typeface="Times New Roman" pitchFamily="18" charset="0"/>
            </a:endParaRPr>
          </a:p>
          <a:p>
            <a:r>
              <a:rPr lang="en-US" altLang="ko-KR">
                <a:latin typeface="Times New Roman" pitchFamily="18" charset="0"/>
              </a:rPr>
              <a:t>Total of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746 yrs</a:t>
            </a:r>
            <a:r>
              <a:rPr lang="en-US" altLang="ko-KR">
                <a:latin typeface="Times New Roman" pitchFamily="18" charset="0"/>
              </a:rPr>
              <a:t> of cleaning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827088" y="5949950"/>
            <a:ext cx="4897437" cy="0"/>
          </a:xfrm>
          <a:prstGeom prst="line">
            <a:avLst/>
          </a:prstGeom>
          <a:noFill/>
          <a:ln w="381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919788" y="1866900"/>
            <a:ext cx="261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Dutch Wadden sea Islands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Dissolution &amp; Precipitation</a:t>
            </a:r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26273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30591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0" name="Oval 10"/>
          <p:cNvSpPr>
            <a:spLocks noChangeArrowheads="1"/>
          </p:cNvSpPr>
          <p:nvPr/>
        </p:nvSpPr>
        <p:spPr bwMode="auto">
          <a:xfrm>
            <a:off x="2843213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34909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3275013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39243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37084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5" name="Oval 15"/>
          <p:cNvSpPr>
            <a:spLocks noChangeArrowheads="1"/>
          </p:cNvSpPr>
          <p:nvPr/>
        </p:nvSpPr>
        <p:spPr bwMode="auto">
          <a:xfrm>
            <a:off x="43561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6" name="Oval 16"/>
          <p:cNvSpPr>
            <a:spLocks noChangeArrowheads="1"/>
          </p:cNvSpPr>
          <p:nvPr/>
        </p:nvSpPr>
        <p:spPr bwMode="auto">
          <a:xfrm>
            <a:off x="41402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7" name="Oval 17"/>
          <p:cNvSpPr>
            <a:spLocks noChangeArrowheads="1"/>
          </p:cNvSpPr>
          <p:nvPr/>
        </p:nvSpPr>
        <p:spPr bwMode="auto">
          <a:xfrm>
            <a:off x="47879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8" name="Oval 18"/>
          <p:cNvSpPr>
            <a:spLocks noChangeArrowheads="1"/>
          </p:cNvSpPr>
          <p:nvPr/>
        </p:nvSpPr>
        <p:spPr bwMode="auto">
          <a:xfrm>
            <a:off x="45720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9" name="Oval 19"/>
          <p:cNvSpPr>
            <a:spLocks noChangeArrowheads="1"/>
          </p:cNvSpPr>
          <p:nvPr/>
        </p:nvSpPr>
        <p:spPr bwMode="auto">
          <a:xfrm>
            <a:off x="52197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50038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56530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54371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60833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58674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5" name="Oval 25"/>
          <p:cNvSpPr>
            <a:spLocks noChangeArrowheads="1"/>
          </p:cNvSpPr>
          <p:nvPr/>
        </p:nvSpPr>
        <p:spPr bwMode="auto">
          <a:xfrm>
            <a:off x="65151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6" name="Oval 26"/>
          <p:cNvSpPr>
            <a:spLocks noChangeArrowheads="1"/>
          </p:cNvSpPr>
          <p:nvPr/>
        </p:nvSpPr>
        <p:spPr bwMode="auto">
          <a:xfrm>
            <a:off x="62992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7" name="Oval 27"/>
          <p:cNvSpPr>
            <a:spLocks noChangeArrowheads="1"/>
          </p:cNvSpPr>
          <p:nvPr/>
        </p:nvSpPr>
        <p:spPr bwMode="auto">
          <a:xfrm>
            <a:off x="69469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8" name="Oval 28"/>
          <p:cNvSpPr>
            <a:spLocks noChangeArrowheads="1"/>
          </p:cNvSpPr>
          <p:nvPr/>
        </p:nvSpPr>
        <p:spPr bwMode="auto">
          <a:xfrm>
            <a:off x="67310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9" name="Oval 29"/>
          <p:cNvSpPr>
            <a:spLocks noChangeArrowheads="1"/>
          </p:cNvSpPr>
          <p:nvPr/>
        </p:nvSpPr>
        <p:spPr bwMode="auto">
          <a:xfrm>
            <a:off x="73802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0" name="Oval 30"/>
          <p:cNvSpPr>
            <a:spLocks noChangeArrowheads="1"/>
          </p:cNvSpPr>
          <p:nvPr/>
        </p:nvSpPr>
        <p:spPr bwMode="auto">
          <a:xfrm>
            <a:off x="71643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1" name="Oval 31"/>
          <p:cNvSpPr>
            <a:spLocks noChangeArrowheads="1"/>
          </p:cNvSpPr>
          <p:nvPr/>
        </p:nvSpPr>
        <p:spPr bwMode="auto">
          <a:xfrm>
            <a:off x="78120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2" name="Oval 32"/>
          <p:cNvSpPr>
            <a:spLocks noChangeArrowheads="1"/>
          </p:cNvSpPr>
          <p:nvPr/>
        </p:nvSpPr>
        <p:spPr bwMode="auto">
          <a:xfrm>
            <a:off x="75961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4" name="Oval 34"/>
          <p:cNvSpPr>
            <a:spLocks noChangeArrowheads="1"/>
          </p:cNvSpPr>
          <p:nvPr/>
        </p:nvSpPr>
        <p:spPr bwMode="auto">
          <a:xfrm>
            <a:off x="80279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9" name="Oval 39"/>
          <p:cNvSpPr>
            <a:spLocks noChangeArrowheads="1"/>
          </p:cNvSpPr>
          <p:nvPr/>
        </p:nvSpPr>
        <p:spPr bwMode="auto">
          <a:xfrm>
            <a:off x="26273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1" name="Oval 41"/>
          <p:cNvSpPr>
            <a:spLocks noChangeArrowheads="1"/>
          </p:cNvSpPr>
          <p:nvPr/>
        </p:nvSpPr>
        <p:spPr bwMode="auto">
          <a:xfrm>
            <a:off x="30591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2" name="Oval 42"/>
          <p:cNvSpPr>
            <a:spLocks noChangeArrowheads="1"/>
          </p:cNvSpPr>
          <p:nvPr/>
        </p:nvSpPr>
        <p:spPr bwMode="auto">
          <a:xfrm>
            <a:off x="2843213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3" name="Oval 43"/>
          <p:cNvSpPr>
            <a:spLocks noChangeArrowheads="1"/>
          </p:cNvSpPr>
          <p:nvPr/>
        </p:nvSpPr>
        <p:spPr bwMode="auto">
          <a:xfrm>
            <a:off x="34909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4" name="Oval 44"/>
          <p:cNvSpPr>
            <a:spLocks noChangeArrowheads="1"/>
          </p:cNvSpPr>
          <p:nvPr/>
        </p:nvSpPr>
        <p:spPr bwMode="auto">
          <a:xfrm>
            <a:off x="3275013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5" name="Oval 45"/>
          <p:cNvSpPr>
            <a:spLocks noChangeArrowheads="1"/>
          </p:cNvSpPr>
          <p:nvPr/>
        </p:nvSpPr>
        <p:spPr bwMode="auto">
          <a:xfrm>
            <a:off x="39243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6" name="Oval 46"/>
          <p:cNvSpPr>
            <a:spLocks noChangeArrowheads="1"/>
          </p:cNvSpPr>
          <p:nvPr/>
        </p:nvSpPr>
        <p:spPr bwMode="auto">
          <a:xfrm>
            <a:off x="37084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7" name="Oval 47"/>
          <p:cNvSpPr>
            <a:spLocks noChangeArrowheads="1"/>
          </p:cNvSpPr>
          <p:nvPr/>
        </p:nvSpPr>
        <p:spPr bwMode="auto">
          <a:xfrm>
            <a:off x="43561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8" name="Oval 48"/>
          <p:cNvSpPr>
            <a:spLocks noChangeArrowheads="1"/>
          </p:cNvSpPr>
          <p:nvPr/>
        </p:nvSpPr>
        <p:spPr bwMode="auto">
          <a:xfrm>
            <a:off x="41402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9" name="Oval 49"/>
          <p:cNvSpPr>
            <a:spLocks noChangeArrowheads="1"/>
          </p:cNvSpPr>
          <p:nvPr/>
        </p:nvSpPr>
        <p:spPr bwMode="auto">
          <a:xfrm>
            <a:off x="47879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0" name="Oval 50"/>
          <p:cNvSpPr>
            <a:spLocks noChangeArrowheads="1"/>
          </p:cNvSpPr>
          <p:nvPr/>
        </p:nvSpPr>
        <p:spPr bwMode="auto">
          <a:xfrm>
            <a:off x="45720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1" name="Oval 51"/>
          <p:cNvSpPr>
            <a:spLocks noChangeArrowheads="1"/>
          </p:cNvSpPr>
          <p:nvPr/>
        </p:nvSpPr>
        <p:spPr bwMode="auto">
          <a:xfrm>
            <a:off x="52197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2" name="Oval 52"/>
          <p:cNvSpPr>
            <a:spLocks noChangeArrowheads="1"/>
          </p:cNvSpPr>
          <p:nvPr/>
        </p:nvSpPr>
        <p:spPr bwMode="auto">
          <a:xfrm>
            <a:off x="50038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3" name="Oval 53"/>
          <p:cNvSpPr>
            <a:spLocks noChangeArrowheads="1"/>
          </p:cNvSpPr>
          <p:nvPr/>
        </p:nvSpPr>
        <p:spPr bwMode="auto">
          <a:xfrm>
            <a:off x="56530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4" name="Oval 54"/>
          <p:cNvSpPr>
            <a:spLocks noChangeArrowheads="1"/>
          </p:cNvSpPr>
          <p:nvPr/>
        </p:nvSpPr>
        <p:spPr bwMode="auto">
          <a:xfrm>
            <a:off x="54371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5" name="Oval 55"/>
          <p:cNvSpPr>
            <a:spLocks noChangeArrowheads="1"/>
          </p:cNvSpPr>
          <p:nvPr/>
        </p:nvSpPr>
        <p:spPr bwMode="auto">
          <a:xfrm>
            <a:off x="60833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6" name="Oval 56"/>
          <p:cNvSpPr>
            <a:spLocks noChangeArrowheads="1"/>
          </p:cNvSpPr>
          <p:nvPr/>
        </p:nvSpPr>
        <p:spPr bwMode="auto">
          <a:xfrm>
            <a:off x="58674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7" name="Oval 57"/>
          <p:cNvSpPr>
            <a:spLocks noChangeArrowheads="1"/>
          </p:cNvSpPr>
          <p:nvPr/>
        </p:nvSpPr>
        <p:spPr bwMode="auto">
          <a:xfrm>
            <a:off x="65151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8" name="Oval 58"/>
          <p:cNvSpPr>
            <a:spLocks noChangeArrowheads="1"/>
          </p:cNvSpPr>
          <p:nvPr/>
        </p:nvSpPr>
        <p:spPr bwMode="auto">
          <a:xfrm>
            <a:off x="62992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9" name="Oval 59"/>
          <p:cNvSpPr>
            <a:spLocks noChangeArrowheads="1"/>
          </p:cNvSpPr>
          <p:nvPr/>
        </p:nvSpPr>
        <p:spPr bwMode="auto">
          <a:xfrm>
            <a:off x="69469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0" name="Oval 60"/>
          <p:cNvSpPr>
            <a:spLocks noChangeArrowheads="1"/>
          </p:cNvSpPr>
          <p:nvPr/>
        </p:nvSpPr>
        <p:spPr bwMode="auto">
          <a:xfrm>
            <a:off x="67310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1" name="Oval 61"/>
          <p:cNvSpPr>
            <a:spLocks noChangeArrowheads="1"/>
          </p:cNvSpPr>
          <p:nvPr/>
        </p:nvSpPr>
        <p:spPr bwMode="auto">
          <a:xfrm>
            <a:off x="73802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2" name="Oval 62"/>
          <p:cNvSpPr>
            <a:spLocks noChangeArrowheads="1"/>
          </p:cNvSpPr>
          <p:nvPr/>
        </p:nvSpPr>
        <p:spPr bwMode="auto">
          <a:xfrm>
            <a:off x="71643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3" name="Oval 63"/>
          <p:cNvSpPr>
            <a:spLocks noChangeArrowheads="1"/>
          </p:cNvSpPr>
          <p:nvPr/>
        </p:nvSpPr>
        <p:spPr bwMode="auto">
          <a:xfrm>
            <a:off x="78120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4" name="Oval 64"/>
          <p:cNvSpPr>
            <a:spLocks noChangeArrowheads="1"/>
          </p:cNvSpPr>
          <p:nvPr/>
        </p:nvSpPr>
        <p:spPr bwMode="auto">
          <a:xfrm>
            <a:off x="75961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5" name="Oval 65"/>
          <p:cNvSpPr>
            <a:spLocks noChangeArrowheads="1"/>
          </p:cNvSpPr>
          <p:nvPr/>
        </p:nvSpPr>
        <p:spPr bwMode="auto">
          <a:xfrm>
            <a:off x="80279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6" name="Oval 66"/>
          <p:cNvSpPr>
            <a:spLocks noChangeArrowheads="1"/>
          </p:cNvSpPr>
          <p:nvPr/>
        </p:nvSpPr>
        <p:spPr bwMode="auto">
          <a:xfrm>
            <a:off x="28432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7" name="Oval 67"/>
          <p:cNvSpPr>
            <a:spLocks noChangeArrowheads="1"/>
          </p:cNvSpPr>
          <p:nvPr/>
        </p:nvSpPr>
        <p:spPr bwMode="auto">
          <a:xfrm>
            <a:off x="26273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8" name="Oval 68"/>
          <p:cNvSpPr>
            <a:spLocks noChangeArrowheads="1"/>
          </p:cNvSpPr>
          <p:nvPr/>
        </p:nvSpPr>
        <p:spPr bwMode="auto">
          <a:xfrm>
            <a:off x="32750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9" name="Oval 69"/>
          <p:cNvSpPr>
            <a:spLocks noChangeArrowheads="1"/>
          </p:cNvSpPr>
          <p:nvPr/>
        </p:nvSpPr>
        <p:spPr bwMode="auto">
          <a:xfrm>
            <a:off x="30591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0" name="Oval 70"/>
          <p:cNvSpPr>
            <a:spLocks noChangeArrowheads="1"/>
          </p:cNvSpPr>
          <p:nvPr/>
        </p:nvSpPr>
        <p:spPr bwMode="auto">
          <a:xfrm>
            <a:off x="37068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1" name="Oval 71"/>
          <p:cNvSpPr>
            <a:spLocks noChangeArrowheads="1"/>
          </p:cNvSpPr>
          <p:nvPr/>
        </p:nvSpPr>
        <p:spPr bwMode="auto">
          <a:xfrm>
            <a:off x="34909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2" name="Oval 72"/>
          <p:cNvSpPr>
            <a:spLocks noChangeArrowheads="1"/>
          </p:cNvSpPr>
          <p:nvPr/>
        </p:nvSpPr>
        <p:spPr bwMode="auto">
          <a:xfrm>
            <a:off x="41402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3" name="Oval 73"/>
          <p:cNvSpPr>
            <a:spLocks noChangeArrowheads="1"/>
          </p:cNvSpPr>
          <p:nvPr/>
        </p:nvSpPr>
        <p:spPr bwMode="auto">
          <a:xfrm>
            <a:off x="39243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4" name="Oval 74"/>
          <p:cNvSpPr>
            <a:spLocks noChangeArrowheads="1"/>
          </p:cNvSpPr>
          <p:nvPr/>
        </p:nvSpPr>
        <p:spPr bwMode="auto">
          <a:xfrm>
            <a:off x="45720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5" name="Oval 75"/>
          <p:cNvSpPr>
            <a:spLocks noChangeArrowheads="1"/>
          </p:cNvSpPr>
          <p:nvPr/>
        </p:nvSpPr>
        <p:spPr bwMode="auto">
          <a:xfrm>
            <a:off x="43561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6" name="Oval 76"/>
          <p:cNvSpPr>
            <a:spLocks noChangeArrowheads="1"/>
          </p:cNvSpPr>
          <p:nvPr/>
        </p:nvSpPr>
        <p:spPr bwMode="auto">
          <a:xfrm>
            <a:off x="50038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7" name="Oval 77"/>
          <p:cNvSpPr>
            <a:spLocks noChangeArrowheads="1"/>
          </p:cNvSpPr>
          <p:nvPr/>
        </p:nvSpPr>
        <p:spPr bwMode="auto">
          <a:xfrm>
            <a:off x="47879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8" name="Oval 78"/>
          <p:cNvSpPr>
            <a:spLocks noChangeArrowheads="1"/>
          </p:cNvSpPr>
          <p:nvPr/>
        </p:nvSpPr>
        <p:spPr bwMode="auto">
          <a:xfrm>
            <a:off x="54356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9" name="Oval 79"/>
          <p:cNvSpPr>
            <a:spLocks noChangeArrowheads="1"/>
          </p:cNvSpPr>
          <p:nvPr/>
        </p:nvSpPr>
        <p:spPr bwMode="auto">
          <a:xfrm>
            <a:off x="52197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0" name="Oval 80"/>
          <p:cNvSpPr>
            <a:spLocks noChangeArrowheads="1"/>
          </p:cNvSpPr>
          <p:nvPr/>
        </p:nvSpPr>
        <p:spPr bwMode="auto">
          <a:xfrm>
            <a:off x="58689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1" name="Oval 81"/>
          <p:cNvSpPr>
            <a:spLocks noChangeArrowheads="1"/>
          </p:cNvSpPr>
          <p:nvPr/>
        </p:nvSpPr>
        <p:spPr bwMode="auto">
          <a:xfrm>
            <a:off x="56530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2" name="Oval 82"/>
          <p:cNvSpPr>
            <a:spLocks noChangeArrowheads="1"/>
          </p:cNvSpPr>
          <p:nvPr/>
        </p:nvSpPr>
        <p:spPr bwMode="auto">
          <a:xfrm>
            <a:off x="62992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3" name="Oval 83"/>
          <p:cNvSpPr>
            <a:spLocks noChangeArrowheads="1"/>
          </p:cNvSpPr>
          <p:nvPr/>
        </p:nvSpPr>
        <p:spPr bwMode="auto">
          <a:xfrm>
            <a:off x="60833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4" name="Oval 84"/>
          <p:cNvSpPr>
            <a:spLocks noChangeArrowheads="1"/>
          </p:cNvSpPr>
          <p:nvPr/>
        </p:nvSpPr>
        <p:spPr bwMode="auto">
          <a:xfrm>
            <a:off x="67310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5" name="Oval 85"/>
          <p:cNvSpPr>
            <a:spLocks noChangeArrowheads="1"/>
          </p:cNvSpPr>
          <p:nvPr/>
        </p:nvSpPr>
        <p:spPr bwMode="auto">
          <a:xfrm>
            <a:off x="65151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6" name="Oval 86"/>
          <p:cNvSpPr>
            <a:spLocks noChangeArrowheads="1"/>
          </p:cNvSpPr>
          <p:nvPr/>
        </p:nvSpPr>
        <p:spPr bwMode="auto">
          <a:xfrm>
            <a:off x="71628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7" name="Oval 87"/>
          <p:cNvSpPr>
            <a:spLocks noChangeArrowheads="1"/>
          </p:cNvSpPr>
          <p:nvPr/>
        </p:nvSpPr>
        <p:spPr bwMode="auto">
          <a:xfrm>
            <a:off x="69469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8" name="Oval 88"/>
          <p:cNvSpPr>
            <a:spLocks noChangeArrowheads="1"/>
          </p:cNvSpPr>
          <p:nvPr/>
        </p:nvSpPr>
        <p:spPr bwMode="auto">
          <a:xfrm>
            <a:off x="75961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9" name="Oval 89"/>
          <p:cNvSpPr>
            <a:spLocks noChangeArrowheads="1"/>
          </p:cNvSpPr>
          <p:nvPr/>
        </p:nvSpPr>
        <p:spPr bwMode="auto">
          <a:xfrm>
            <a:off x="73802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0" name="Oval 90"/>
          <p:cNvSpPr>
            <a:spLocks noChangeArrowheads="1"/>
          </p:cNvSpPr>
          <p:nvPr/>
        </p:nvSpPr>
        <p:spPr bwMode="auto">
          <a:xfrm>
            <a:off x="80279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1" name="Oval 91"/>
          <p:cNvSpPr>
            <a:spLocks noChangeArrowheads="1"/>
          </p:cNvSpPr>
          <p:nvPr/>
        </p:nvSpPr>
        <p:spPr bwMode="auto">
          <a:xfrm>
            <a:off x="78120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3" name="Oval 93"/>
          <p:cNvSpPr>
            <a:spLocks noChangeArrowheads="1"/>
          </p:cNvSpPr>
          <p:nvPr/>
        </p:nvSpPr>
        <p:spPr bwMode="auto">
          <a:xfrm>
            <a:off x="28432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4" name="Oval 94"/>
          <p:cNvSpPr>
            <a:spLocks noChangeArrowheads="1"/>
          </p:cNvSpPr>
          <p:nvPr/>
        </p:nvSpPr>
        <p:spPr bwMode="auto">
          <a:xfrm>
            <a:off x="26273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5" name="Oval 95"/>
          <p:cNvSpPr>
            <a:spLocks noChangeArrowheads="1"/>
          </p:cNvSpPr>
          <p:nvPr/>
        </p:nvSpPr>
        <p:spPr bwMode="auto">
          <a:xfrm>
            <a:off x="32750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6" name="Oval 96"/>
          <p:cNvSpPr>
            <a:spLocks noChangeArrowheads="1"/>
          </p:cNvSpPr>
          <p:nvPr/>
        </p:nvSpPr>
        <p:spPr bwMode="auto">
          <a:xfrm>
            <a:off x="30591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7" name="Oval 97"/>
          <p:cNvSpPr>
            <a:spLocks noChangeArrowheads="1"/>
          </p:cNvSpPr>
          <p:nvPr/>
        </p:nvSpPr>
        <p:spPr bwMode="auto">
          <a:xfrm>
            <a:off x="37068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8" name="Oval 98"/>
          <p:cNvSpPr>
            <a:spLocks noChangeArrowheads="1"/>
          </p:cNvSpPr>
          <p:nvPr/>
        </p:nvSpPr>
        <p:spPr bwMode="auto">
          <a:xfrm>
            <a:off x="34909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9" name="Oval 99"/>
          <p:cNvSpPr>
            <a:spLocks noChangeArrowheads="1"/>
          </p:cNvSpPr>
          <p:nvPr/>
        </p:nvSpPr>
        <p:spPr bwMode="auto">
          <a:xfrm>
            <a:off x="41402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0" name="Oval 100"/>
          <p:cNvSpPr>
            <a:spLocks noChangeArrowheads="1"/>
          </p:cNvSpPr>
          <p:nvPr/>
        </p:nvSpPr>
        <p:spPr bwMode="auto">
          <a:xfrm>
            <a:off x="39243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1" name="Oval 101"/>
          <p:cNvSpPr>
            <a:spLocks noChangeArrowheads="1"/>
          </p:cNvSpPr>
          <p:nvPr/>
        </p:nvSpPr>
        <p:spPr bwMode="auto">
          <a:xfrm>
            <a:off x="45720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2" name="Oval 102"/>
          <p:cNvSpPr>
            <a:spLocks noChangeArrowheads="1"/>
          </p:cNvSpPr>
          <p:nvPr/>
        </p:nvSpPr>
        <p:spPr bwMode="auto">
          <a:xfrm>
            <a:off x="43561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3" name="Oval 103"/>
          <p:cNvSpPr>
            <a:spLocks noChangeArrowheads="1"/>
          </p:cNvSpPr>
          <p:nvPr/>
        </p:nvSpPr>
        <p:spPr bwMode="auto">
          <a:xfrm>
            <a:off x="50038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4" name="Oval 104"/>
          <p:cNvSpPr>
            <a:spLocks noChangeArrowheads="1"/>
          </p:cNvSpPr>
          <p:nvPr/>
        </p:nvSpPr>
        <p:spPr bwMode="auto">
          <a:xfrm>
            <a:off x="47879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5" name="Oval 105"/>
          <p:cNvSpPr>
            <a:spLocks noChangeArrowheads="1"/>
          </p:cNvSpPr>
          <p:nvPr/>
        </p:nvSpPr>
        <p:spPr bwMode="auto">
          <a:xfrm>
            <a:off x="54356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6" name="Oval 106"/>
          <p:cNvSpPr>
            <a:spLocks noChangeArrowheads="1"/>
          </p:cNvSpPr>
          <p:nvPr/>
        </p:nvSpPr>
        <p:spPr bwMode="auto">
          <a:xfrm>
            <a:off x="52197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7" name="Oval 107"/>
          <p:cNvSpPr>
            <a:spLocks noChangeArrowheads="1"/>
          </p:cNvSpPr>
          <p:nvPr/>
        </p:nvSpPr>
        <p:spPr bwMode="auto">
          <a:xfrm>
            <a:off x="58689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8" name="Oval 108"/>
          <p:cNvSpPr>
            <a:spLocks noChangeArrowheads="1"/>
          </p:cNvSpPr>
          <p:nvPr/>
        </p:nvSpPr>
        <p:spPr bwMode="auto">
          <a:xfrm>
            <a:off x="56530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9" name="Oval 109"/>
          <p:cNvSpPr>
            <a:spLocks noChangeArrowheads="1"/>
          </p:cNvSpPr>
          <p:nvPr/>
        </p:nvSpPr>
        <p:spPr bwMode="auto">
          <a:xfrm>
            <a:off x="62992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0" name="Oval 110"/>
          <p:cNvSpPr>
            <a:spLocks noChangeArrowheads="1"/>
          </p:cNvSpPr>
          <p:nvPr/>
        </p:nvSpPr>
        <p:spPr bwMode="auto">
          <a:xfrm>
            <a:off x="60833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1" name="Oval 111"/>
          <p:cNvSpPr>
            <a:spLocks noChangeArrowheads="1"/>
          </p:cNvSpPr>
          <p:nvPr/>
        </p:nvSpPr>
        <p:spPr bwMode="auto">
          <a:xfrm>
            <a:off x="67310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2" name="Oval 112"/>
          <p:cNvSpPr>
            <a:spLocks noChangeArrowheads="1"/>
          </p:cNvSpPr>
          <p:nvPr/>
        </p:nvSpPr>
        <p:spPr bwMode="auto">
          <a:xfrm>
            <a:off x="65151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3" name="Oval 113"/>
          <p:cNvSpPr>
            <a:spLocks noChangeArrowheads="1"/>
          </p:cNvSpPr>
          <p:nvPr/>
        </p:nvSpPr>
        <p:spPr bwMode="auto">
          <a:xfrm>
            <a:off x="71628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4" name="Oval 114"/>
          <p:cNvSpPr>
            <a:spLocks noChangeArrowheads="1"/>
          </p:cNvSpPr>
          <p:nvPr/>
        </p:nvSpPr>
        <p:spPr bwMode="auto">
          <a:xfrm>
            <a:off x="69469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5" name="Oval 115"/>
          <p:cNvSpPr>
            <a:spLocks noChangeArrowheads="1"/>
          </p:cNvSpPr>
          <p:nvPr/>
        </p:nvSpPr>
        <p:spPr bwMode="auto">
          <a:xfrm>
            <a:off x="75961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6" name="Oval 116"/>
          <p:cNvSpPr>
            <a:spLocks noChangeArrowheads="1"/>
          </p:cNvSpPr>
          <p:nvPr/>
        </p:nvSpPr>
        <p:spPr bwMode="auto">
          <a:xfrm>
            <a:off x="73802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7" name="Oval 117"/>
          <p:cNvSpPr>
            <a:spLocks noChangeArrowheads="1"/>
          </p:cNvSpPr>
          <p:nvPr/>
        </p:nvSpPr>
        <p:spPr bwMode="auto">
          <a:xfrm>
            <a:off x="80279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8" name="Oval 118"/>
          <p:cNvSpPr>
            <a:spLocks noChangeArrowheads="1"/>
          </p:cNvSpPr>
          <p:nvPr/>
        </p:nvSpPr>
        <p:spPr bwMode="auto">
          <a:xfrm>
            <a:off x="78120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0" name="Oval 120"/>
          <p:cNvSpPr>
            <a:spLocks noChangeArrowheads="1"/>
          </p:cNvSpPr>
          <p:nvPr/>
        </p:nvSpPr>
        <p:spPr bwMode="auto">
          <a:xfrm>
            <a:off x="26273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2" name="Oval 122"/>
          <p:cNvSpPr>
            <a:spLocks noChangeArrowheads="1"/>
          </p:cNvSpPr>
          <p:nvPr/>
        </p:nvSpPr>
        <p:spPr bwMode="auto">
          <a:xfrm>
            <a:off x="30591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3" name="Oval 123"/>
          <p:cNvSpPr>
            <a:spLocks noChangeArrowheads="1"/>
          </p:cNvSpPr>
          <p:nvPr/>
        </p:nvSpPr>
        <p:spPr bwMode="auto">
          <a:xfrm>
            <a:off x="2843213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4" name="Oval 124"/>
          <p:cNvSpPr>
            <a:spLocks noChangeArrowheads="1"/>
          </p:cNvSpPr>
          <p:nvPr/>
        </p:nvSpPr>
        <p:spPr bwMode="auto">
          <a:xfrm>
            <a:off x="34909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5" name="Oval 125"/>
          <p:cNvSpPr>
            <a:spLocks noChangeArrowheads="1"/>
          </p:cNvSpPr>
          <p:nvPr/>
        </p:nvSpPr>
        <p:spPr bwMode="auto">
          <a:xfrm>
            <a:off x="3275013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6" name="Oval 126"/>
          <p:cNvSpPr>
            <a:spLocks noChangeArrowheads="1"/>
          </p:cNvSpPr>
          <p:nvPr/>
        </p:nvSpPr>
        <p:spPr bwMode="auto">
          <a:xfrm>
            <a:off x="39243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7" name="Oval 127"/>
          <p:cNvSpPr>
            <a:spLocks noChangeArrowheads="1"/>
          </p:cNvSpPr>
          <p:nvPr/>
        </p:nvSpPr>
        <p:spPr bwMode="auto">
          <a:xfrm>
            <a:off x="37084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8" name="Oval 128"/>
          <p:cNvSpPr>
            <a:spLocks noChangeArrowheads="1"/>
          </p:cNvSpPr>
          <p:nvPr/>
        </p:nvSpPr>
        <p:spPr bwMode="auto">
          <a:xfrm>
            <a:off x="43561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9" name="Oval 129"/>
          <p:cNvSpPr>
            <a:spLocks noChangeArrowheads="1"/>
          </p:cNvSpPr>
          <p:nvPr/>
        </p:nvSpPr>
        <p:spPr bwMode="auto">
          <a:xfrm>
            <a:off x="41402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0" name="Oval 130"/>
          <p:cNvSpPr>
            <a:spLocks noChangeArrowheads="1"/>
          </p:cNvSpPr>
          <p:nvPr/>
        </p:nvSpPr>
        <p:spPr bwMode="auto">
          <a:xfrm>
            <a:off x="47879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1" name="Oval 131"/>
          <p:cNvSpPr>
            <a:spLocks noChangeArrowheads="1"/>
          </p:cNvSpPr>
          <p:nvPr/>
        </p:nvSpPr>
        <p:spPr bwMode="auto">
          <a:xfrm>
            <a:off x="45720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2" name="Oval 132"/>
          <p:cNvSpPr>
            <a:spLocks noChangeArrowheads="1"/>
          </p:cNvSpPr>
          <p:nvPr/>
        </p:nvSpPr>
        <p:spPr bwMode="auto">
          <a:xfrm>
            <a:off x="52197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3" name="Oval 133"/>
          <p:cNvSpPr>
            <a:spLocks noChangeArrowheads="1"/>
          </p:cNvSpPr>
          <p:nvPr/>
        </p:nvSpPr>
        <p:spPr bwMode="auto">
          <a:xfrm>
            <a:off x="50038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4" name="Oval 134"/>
          <p:cNvSpPr>
            <a:spLocks noChangeArrowheads="1"/>
          </p:cNvSpPr>
          <p:nvPr/>
        </p:nvSpPr>
        <p:spPr bwMode="auto">
          <a:xfrm>
            <a:off x="56530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5" name="Oval 135"/>
          <p:cNvSpPr>
            <a:spLocks noChangeArrowheads="1"/>
          </p:cNvSpPr>
          <p:nvPr/>
        </p:nvSpPr>
        <p:spPr bwMode="auto">
          <a:xfrm>
            <a:off x="54371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6" name="Oval 136"/>
          <p:cNvSpPr>
            <a:spLocks noChangeArrowheads="1"/>
          </p:cNvSpPr>
          <p:nvPr/>
        </p:nvSpPr>
        <p:spPr bwMode="auto">
          <a:xfrm>
            <a:off x="60833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7" name="Oval 137"/>
          <p:cNvSpPr>
            <a:spLocks noChangeArrowheads="1"/>
          </p:cNvSpPr>
          <p:nvPr/>
        </p:nvSpPr>
        <p:spPr bwMode="auto">
          <a:xfrm>
            <a:off x="58674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8" name="Oval 138"/>
          <p:cNvSpPr>
            <a:spLocks noChangeArrowheads="1"/>
          </p:cNvSpPr>
          <p:nvPr/>
        </p:nvSpPr>
        <p:spPr bwMode="auto">
          <a:xfrm>
            <a:off x="65151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9" name="Oval 139"/>
          <p:cNvSpPr>
            <a:spLocks noChangeArrowheads="1"/>
          </p:cNvSpPr>
          <p:nvPr/>
        </p:nvSpPr>
        <p:spPr bwMode="auto">
          <a:xfrm>
            <a:off x="62992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0" name="Oval 140"/>
          <p:cNvSpPr>
            <a:spLocks noChangeArrowheads="1"/>
          </p:cNvSpPr>
          <p:nvPr/>
        </p:nvSpPr>
        <p:spPr bwMode="auto">
          <a:xfrm>
            <a:off x="69469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1" name="Oval 141"/>
          <p:cNvSpPr>
            <a:spLocks noChangeArrowheads="1"/>
          </p:cNvSpPr>
          <p:nvPr/>
        </p:nvSpPr>
        <p:spPr bwMode="auto">
          <a:xfrm>
            <a:off x="67310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2" name="Oval 142"/>
          <p:cNvSpPr>
            <a:spLocks noChangeArrowheads="1"/>
          </p:cNvSpPr>
          <p:nvPr/>
        </p:nvSpPr>
        <p:spPr bwMode="auto">
          <a:xfrm>
            <a:off x="73802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3" name="Oval 143"/>
          <p:cNvSpPr>
            <a:spLocks noChangeArrowheads="1"/>
          </p:cNvSpPr>
          <p:nvPr/>
        </p:nvSpPr>
        <p:spPr bwMode="auto">
          <a:xfrm>
            <a:off x="71643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4" name="Oval 144"/>
          <p:cNvSpPr>
            <a:spLocks noChangeArrowheads="1"/>
          </p:cNvSpPr>
          <p:nvPr/>
        </p:nvSpPr>
        <p:spPr bwMode="auto">
          <a:xfrm>
            <a:off x="78120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5" name="Oval 145"/>
          <p:cNvSpPr>
            <a:spLocks noChangeArrowheads="1"/>
          </p:cNvSpPr>
          <p:nvPr/>
        </p:nvSpPr>
        <p:spPr bwMode="auto">
          <a:xfrm>
            <a:off x="75961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6" name="Oval 146"/>
          <p:cNvSpPr>
            <a:spLocks noChangeArrowheads="1"/>
          </p:cNvSpPr>
          <p:nvPr/>
        </p:nvSpPr>
        <p:spPr bwMode="auto">
          <a:xfrm>
            <a:off x="80279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7" name="Oval 147"/>
          <p:cNvSpPr>
            <a:spLocks noChangeArrowheads="1"/>
          </p:cNvSpPr>
          <p:nvPr/>
        </p:nvSpPr>
        <p:spPr bwMode="auto">
          <a:xfrm>
            <a:off x="28432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8" name="Oval 148"/>
          <p:cNvSpPr>
            <a:spLocks noChangeArrowheads="1"/>
          </p:cNvSpPr>
          <p:nvPr/>
        </p:nvSpPr>
        <p:spPr bwMode="auto">
          <a:xfrm>
            <a:off x="26273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9" name="Oval 149"/>
          <p:cNvSpPr>
            <a:spLocks noChangeArrowheads="1"/>
          </p:cNvSpPr>
          <p:nvPr/>
        </p:nvSpPr>
        <p:spPr bwMode="auto">
          <a:xfrm>
            <a:off x="32750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0" name="Oval 150"/>
          <p:cNvSpPr>
            <a:spLocks noChangeArrowheads="1"/>
          </p:cNvSpPr>
          <p:nvPr/>
        </p:nvSpPr>
        <p:spPr bwMode="auto">
          <a:xfrm>
            <a:off x="30591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1" name="Oval 151"/>
          <p:cNvSpPr>
            <a:spLocks noChangeArrowheads="1"/>
          </p:cNvSpPr>
          <p:nvPr/>
        </p:nvSpPr>
        <p:spPr bwMode="auto">
          <a:xfrm>
            <a:off x="37068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2" name="Oval 152"/>
          <p:cNvSpPr>
            <a:spLocks noChangeArrowheads="1"/>
          </p:cNvSpPr>
          <p:nvPr/>
        </p:nvSpPr>
        <p:spPr bwMode="auto">
          <a:xfrm>
            <a:off x="34909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3" name="Oval 153"/>
          <p:cNvSpPr>
            <a:spLocks noChangeArrowheads="1"/>
          </p:cNvSpPr>
          <p:nvPr/>
        </p:nvSpPr>
        <p:spPr bwMode="auto">
          <a:xfrm>
            <a:off x="41402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4" name="Oval 154"/>
          <p:cNvSpPr>
            <a:spLocks noChangeArrowheads="1"/>
          </p:cNvSpPr>
          <p:nvPr/>
        </p:nvSpPr>
        <p:spPr bwMode="auto">
          <a:xfrm>
            <a:off x="39243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5" name="Oval 155"/>
          <p:cNvSpPr>
            <a:spLocks noChangeArrowheads="1"/>
          </p:cNvSpPr>
          <p:nvPr/>
        </p:nvSpPr>
        <p:spPr bwMode="auto">
          <a:xfrm>
            <a:off x="45720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6" name="Oval 156"/>
          <p:cNvSpPr>
            <a:spLocks noChangeArrowheads="1"/>
          </p:cNvSpPr>
          <p:nvPr/>
        </p:nvSpPr>
        <p:spPr bwMode="auto">
          <a:xfrm>
            <a:off x="43561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7" name="Oval 157"/>
          <p:cNvSpPr>
            <a:spLocks noChangeArrowheads="1"/>
          </p:cNvSpPr>
          <p:nvPr/>
        </p:nvSpPr>
        <p:spPr bwMode="auto">
          <a:xfrm>
            <a:off x="50038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8" name="Oval 158"/>
          <p:cNvSpPr>
            <a:spLocks noChangeArrowheads="1"/>
          </p:cNvSpPr>
          <p:nvPr/>
        </p:nvSpPr>
        <p:spPr bwMode="auto">
          <a:xfrm>
            <a:off x="47879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9" name="Oval 159"/>
          <p:cNvSpPr>
            <a:spLocks noChangeArrowheads="1"/>
          </p:cNvSpPr>
          <p:nvPr/>
        </p:nvSpPr>
        <p:spPr bwMode="auto">
          <a:xfrm>
            <a:off x="5435600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0" name="Oval 160"/>
          <p:cNvSpPr>
            <a:spLocks noChangeArrowheads="1"/>
          </p:cNvSpPr>
          <p:nvPr/>
        </p:nvSpPr>
        <p:spPr bwMode="auto">
          <a:xfrm>
            <a:off x="52197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1" name="Oval 161"/>
          <p:cNvSpPr>
            <a:spLocks noChangeArrowheads="1"/>
          </p:cNvSpPr>
          <p:nvPr/>
        </p:nvSpPr>
        <p:spPr bwMode="auto">
          <a:xfrm>
            <a:off x="58689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2" name="Oval 162"/>
          <p:cNvSpPr>
            <a:spLocks noChangeArrowheads="1"/>
          </p:cNvSpPr>
          <p:nvPr/>
        </p:nvSpPr>
        <p:spPr bwMode="auto">
          <a:xfrm>
            <a:off x="56530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3" name="Oval 163"/>
          <p:cNvSpPr>
            <a:spLocks noChangeArrowheads="1"/>
          </p:cNvSpPr>
          <p:nvPr/>
        </p:nvSpPr>
        <p:spPr bwMode="auto">
          <a:xfrm>
            <a:off x="62992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4" name="Oval 164"/>
          <p:cNvSpPr>
            <a:spLocks noChangeArrowheads="1"/>
          </p:cNvSpPr>
          <p:nvPr/>
        </p:nvSpPr>
        <p:spPr bwMode="auto">
          <a:xfrm>
            <a:off x="60833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5" name="Oval 165"/>
          <p:cNvSpPr>
            <a:spLocks noChangeArrowheads="1"/>
          </p:cNvSpPr>
          <p:nvPr/>
        </p:nvSpPr>
        <p:spPr bwMode="auto">
          <a:xfrm>
            <a:off x="67310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6" name="Oval 166"/>
          <p:cNvSpPr>
            <a:spLocks noChangeArrowheads="1"/>
          </p:cNvSpPr>
          <p:nvPr/>
        </p:nvSpPr>
        <p:spPr bwMode="auto">
          <a:xfrm>
            <a:off x="65151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7" name="Oval 167"/>
          <p:cNvSpPr>
            <a:spLocks noChangeArrowheads="1"/>
          </p:cNvSpPr>
          <p:nvPr/>
        </p:nvSpPr>
        <p:spPr bwMode="auto">
          <a:xfrm>
            <a:off x="71628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8" name="Oval 168"/>
          <p:cNvSpPr>
            <a:spLocks noChangeArrowheads="1"/>
          </p:cNvSpPr>
          <p:nvPr/>
        </p:nvSpPr>
        <p:spPr bwMode="auto">
          <a:xfrm>
            <a:off x="69469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9" name="Oval 169"/>
          <p:cNvSpPr>
            <a:spLocks noChangeArrowheads="1"/>
          </p:cNvSpPr>
          <p:nvPr/>
        </p:nvSpPr>
        <p:spPr bwMode="auto">
          <a:xfrm>
            <a:off x="75961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0" name="Oval 170"/>
          <p:cNvSpPr>
            <a:spLocks noChangeArrowheads="1"/>
          </p:cNvSpPr>
          <p:nvPr/>
        </p:nvSpPr>
        <p:spPr bwMode="auto">
          <a:xfrm>
            <a:off x="73802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1" name="Oval 171"/>
          <p:cNvSpPr>
            <a:spLocks noChangeArrowheads="1"/>
          </p:cNvSpPr>
          <p:nvPr/>
        </p:nvSpPr>
        <p:spPr bwMode="auto">
          <a:xfrm>
            <a:off x="80279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2" name="Oval 172"/>
          <p:cNvSpPr>
            <a:spLocks noChangeArrowheads="1"/>
          </p:cNvSpPr>
          <p:nvPr/>
        </p:nvSpPr>
        <p:spPr bwMode="auto">
          <a:xfrm>
            <a:off x="78120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4" name="Oval 174"/>
          <p:cNvSpPr>
            <a:spLocks noChangeArrowheads="1"/>
          </p:cNvSpPr>
          <p:nvPr/>
        </p:nvSpPr>
        <p:spPr bwMode="auto">
          <a:xfrm>
            <a:off x="2627313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6" name="Oval 176"/>
          <p:cNvSpPr>
            <a:spLocks noChangeArrowheads="1"/>
          </p:cNvSpPr>
          <p:nvPr/>
        </p:nvSpPr>
        <p:spPr bwMode="auto">
          <a:xfrm>
            <a:off x="3059113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7" name="Oval 177"/>
          <p:cNvSpPr>
            <a:spLocks noChangeArrowheads="1"/>
          </p:cNvSpPr>
          <p:nvPr/>
        </p:nvSpPr>
        <p:spPr bwMode="auto">
          <a:xfrm>
            <a:off x="2843213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8" name="Oval 178"/>
          <p:cNvSpPr>
            <a:spLocks noChangeArrowheads="1"/>
          </p:cNvSpPr>
          <p:nvPr/>
        </p:nvSpPr>
        <p:spPr bwMode="auto">
          <a:xfrm>
            <a:off x="3995738" y="20605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9" name="Oval 179"/>
          <p:cNvSpPr>
            <a:spLocks noChangeArrowheads="1"/>
          </p:cNvSpPr>
          <p:nvPr/>
        </p:nvSpPr>
        <p:spPr bwMode="auto">
          <a:xfrm>
            <a:off x="3275013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0" name="Oval 180"/>
          <p:cNvSpPr>
            <a:spLocks noChangeArrowheads="1"/>
          </p:cNvSpPr>
          <p:nvPr/>
        </p:nvSpPr>
        <p:spPr bwMode="auto">
          <a:xfrm>
            <a:off x="39243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1" name="Oval 181"/>
          <p:cNvSpPr>
            <a:spLocks noChangeArrowheads="1"/>
          </p:cNvSpPr>
          <p:nvPr/>
        </p:nvSpPr>
        <p:spPr bwMode="auto">
          <a:xfrm>
            <a:off x="3635375" y="32845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2" name="Oval 182"/>
          <p:cNvSpPr>
            <a:spLocks noChangeArrowheads="1"/>
          </p:cNvSpPr>
          <p:nvPr/>
        </p:nvSpPr>
        <p:spPr bwMode="auto">
          <a:xfrm>
            <a:off x="4356100" y="35718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3" name="Oval 183"/>
          <p:cNvSpPr>
            <a:spLocks noChangeArrowheads="1"/>
          </p:cNvSpPr>
          <p:nvPr/>
        </p:nvSpPr>
        <p:spPr bwMode="auto">
          <a:xfrm>
            <a:off x="41402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4" name="Oval 184"/>
          <p:cNvSpPr>
            <a:spLocks noChangeArrowheads="1"/>
          </p:cNvSpPr>
          <p:nvPr/>
        </p:nvSpPr>
        <p:spPr bwMode="auto">
          <a:xfrm>
            <a:off x="47879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5" name="Oval 185"/>
          <p:cNvSpPr>
            <a:spLocks noChangeArrowheads="1"/>
          </p:cNvSpPr>
          <p:nvPr/>
        </p:nvSpPr>
        <p:spPr bwMode="auto">
          <a:xfrm>
            <a:off x="4859338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6" name="Oval 186"/>
          <p:cNvSpPr>
            <a:spLocks noChangeArrowheads="1"/>
          </p:cNvSpPr>
          <p:nvPr/>
        </p:nvSpPr>
        <p:spPr bwMode="auto">
          <a:xfrm>
            <a:off x="52197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7" name="Oval 187"/>
          <p:cNvSpPr>
            <a:spLocks noChangeArrowheads="1"/>
          </p:cNvSpPr>
          <p:nvPr/>
        </p:nvSpPr>
        <p:spPr bwMode="auto">
          <a:xfrm>
            <a:off x="5291138" y="27082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8" name="Oval 188"/>
          <p:cNvSpPr>
            <a:spLocks noChangeArrowheads="1"/>
          </p:cNvSpPr>
          <p:nvPr/>
        </p:nvSpPr>
        <p:spPr bwMode="auto">
          <a:xfrm>
            <a:off x="5940425" y="19161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9" name="Oval 189"/>
          <p:cNvSpPr>
            <a:spLocks noChangeArrowheads="1"/>
          </p:cNvSpPr>
          <p:nvPr/>
        </p:nvSpPr>
        <p:spPr bwMode="auto">
          <a:xfrm>
            <a:off x="6227763" y="25638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0" name="Oval 190"/>
          <p:cNvSpPr>
            <a:spLocks noChangeArrowheads="1"/>
          </p:cNvSpPr>
          <p:nvPr/>
        </p:nvSpPr>
        <p:spPr bwMode="auto">
          <a:xfrm>
            <a:off x="60833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1" name="Oval 191"/>
          <p:cNvSpPr>
            <a:spLocks noChangeArrowheads="1"/>
          </p:cNvSpPr>
          <p:nvPr/>
        </p:nvSpPr>
        <p:spPr bwMode="auto">
          <a:xfrm>
            <a:off x="58674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2" name="Oval 192"/>
          <p:cNvSpPr>
            <a:spLocks noChangeArrowheads="1"/>
          </p:cNvSpPr>
          <p:nvPr/>
        </p:nvSpPr>
        <p:spPr bwMode="auto">
          <a:xfrm>
            <a:off x="65151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3" name="Oval 193"/>
          <p:cNvSpPr>
            <a:spLocks noChangeArrowheads="1"/>
          </p:cNvSpPr>
          <p:nvPr/>
        </p:nvSpPr>
        <p:spPr bwMode="auto">
          <a:xfrm>
            <a:off x="62992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4" name="Oval 194"/>
          <p:cNvSpPr>
            <a:spLocks noChangeArrowheads="1"/>
          </p:cNvSpPr>
          <p:nvPr/>
        </p:nvSpPr>
        <p:spPr bwMode="auto">
          <a:xfrm>
            <a:off x="69469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5" name="Oval 195"/>
          <p:cNvSpPr>
            <a:spLocks noChangeArrowheads="1"/>
          </p:cNvSpPr>
          <p:nvPr/>
        </p:nvSpPr>
        <p:spPr bwMode="auto">
          <a:xfrm>
            <a:off x="7451725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6" name="Oval 196"/>
          <p:cNvSpPr>
            <a:spLocks noChangeArrowheads="1"/>
          </p:cNvSpPr>
          <p:nvPr/>
        </p:nvSpPr>
        <p:spPr bwMode="auto">
          <a:xfrm>
            <a:off x="7380288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7" name="Oval 197"/>
          <p:cNvSpPr>
            <a:spLocks noChangeArrowheads="1"/>
          </p:cNvSpPr>
          <p:nvPr/>
        </p:nvSpPr>
        <p:spPr bwMode="auto">
          <a:xfrm>
            <a:off x="6588125" y="3068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8" name="Oval 198"/>
          <p:cNvSpPr>
            <a:spLocks noChangeArrowheads="1"/>
          </p:cNvSpPr>
          <p:nvPr/>
        </p:nvSpPr>
        <p:spPr bwMode="auto">
          <a:xfrm>
            <a:off x="7812088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9" name="Oval 199"/>
          <p:cNvSpPr>
            <a:spLocks noChangeArrowheads="1"/>
          </p:cNvSpPr>
          <p:nvPr/>
        </p:nvSpPr>
        <p:spPr bwMode="auto">
          <a:xfrm>
            <a:off x="7596188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0" name="Oval 200"/>
          <p:cNvSpPr>
            <a:spLocks noChangeArrowheads="1"/>
          </p:cNvSpPr>
          <p:nvPr/>
        </p:nvSpPr>
        <p:spPr bwMode="auto">
          <a:xfrm>
            <a:off x="8027988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1" name="Oval 201"/>
          <p:cNvSpPr>
            <a:spLocks noChangeArrowheads="1"/>
          </p:cNvSpPr>
          <p:nvPr/>
        </p:nvSpPr>
        <p:spPr bwMode="auto">
          <a:xfrm>
            <a:off x="2843213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2" name="Oval 202"/>
          <p:cNvSpPr>
            <a:spLocks noChangeArrowheads="1"/>
          </p:cNvSpPr>
          <p:nvPr/>
        </p:nvSpPr>
        <p:spPr bwMode="auto">
          <a:xfrm>
            <a:off x="2700338" y="32845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3" name="Oval 203"/>
          <p:cNvSpPr>
            <a:spLocks noChangeArrowheads="1"/>
          </p:cNvSpPr>
          <p:nvPr/>
        </p:nvSpPr>
        <p:spPr bwMode="auto">
          <a:xfrm>
            <a:off x="3275013" y="32845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4" name="Oval 204"/>
          <p:cNvSpPr>
            <a:spLocks noChangeArrowheads="1"/>
          </p:cNvSpPr>
          <p:nvPr/>
        </p:nvSpPr>
        <p:spPr bwMode="auto">
          <a:xfrm>
            <a:off x="3059113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5" name="Oval 205"/>
          <p:cNvSpPr>
            <a:spLocks noChangeArrowheads="1"/>
          </p:cNvSpPr>
          <p:nvPr/>
        </p:nvSpPr>
        <p:spPr bwMode="auto">
          <a:xfrm>
            <a:off x="3851275" y="29956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6" name="Oval 206"/>
          <p:cNvSpPr>
            <a:spLocks noChangeArrowheads="1"/>
          </p:cNvSpPr>
          <p:nvPr/>
        </p:nvSpPr>
        <p:spPr bwMode="auto">
          <a:xfrm>
            <a:off x="2987675" y="20605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7" name="Oval 207"/>
          <p:cNvSpPr>
            <a:spLocks noChangeArrowheads="1"/>
          </p:cNvSpPr>
          <p:nvPr/>
        </p:nvSpPr>
        <p:spPr bwMode="auto">
          <a:xfrm>
            <a:off x="3419475" y="2419350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8" name="Oval 208"/>
          <p:cNvSpPr>
            <a:spLocks noChangeArrowheads="1"/>
          </p:cNvSpPr>
          <p:nvPr/>
        </p:nvSpPr>
        <p:spPr bwMode="auto">
          <a:xfrm>
            <a:off x="3924300" y="35718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9" name="Oval 209"/>
          <p:cNvSpPr>
            <a:spLocks noChangeArrowheads="1"/>
          </p:cNvSpPr>
          <p:nvPr/>
        </p:nvSpPr>
        <p:spPr bwMode="auto">
          <a:xfrm>
            <a:off x="4498975" y="3068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0" name="Oval 210"/>
          <p:cNvSpPr>
            <a:spLocks noChangeArrowheads="1"/>
          </p:cNvSpPr>
          <p:nvPr/>
        </p:nvSpPr>
        <p:spPr bwMode="auto">
          <a:xfrm>
            <a:off x="4356100" y="27082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1" name="Oval 211"/>
          <p:cNvSpPr>
            <a:spLocks noChangeArrowheads="1"/>
          </p:cNvSpPr>
          <p:nvPr/>
        </p:nvSpPr>
        <p:spPr bwMode="auto">
          <a:xfrm>
            <a:off x="5003800" y="2852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2" name="Oval 212"/>
          <p:cNvSpPr>
            <a:spLocks noChangeArrowheads="1"/>
          </p:cNvSpPr>
          <p:nvPr/>
        </p:nvSpPr>
        <p:spPr bwMode="auto">
          <a:xfrm>
            <a:off x="5364163" y="32115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3" name="Oval 213"/>
          <p:cNvSpPr>
            <a:spLocks noChangeArrowheads="1"/>
          </p:cNvSpPr>
          <p:nvPr/>
        </p:nvSpPr>
        <p:spPr bwMode="auto">
          <a:xfrm>
            <a:off x="5291138" y="2203450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4" name="Oval 214"/>
          <p:cNvSpPr>
            <a:spLocks noChangeArrowheads="1"/>
          </p:cNvSpPr>
          <p:nvPr/>
        </p:nvSpPr>
        <p:spPr bwMode="auto">
          <a:xfrm>
            <a:off x="4643438" y="19161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5" name="Oval 215"/>
          <p:cNvSpPr>
            <a:spLocks noChangeArrowheads="1"/>
          </p:cNvSpPr>
          <p:nvPr/>
        </p:nvSpPr>
        <p:spPr bwMode="auto">
          <a:xfrm>
            <a:off x="5940425" y="32845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6" name="Oval 216"/>
          <p:cNvSpPr>
            <a:spLocks noChangeArrowheads="1"/>
          </p:cNvSpPr>
          <p:nvPr/>
        </p:nvSpPr>
        <p:spPr bwMode="auto">
          <a:xfrm>
            <a:off x="5651500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7" name="Oval 217"/>
          <p:cNvSpPr>
            <a:spLocks noChangeArrowheads="1"/>
          </p:cNvSpPr>
          <p:nvPr/>
        </p:nvSpPr>
        <p:spPr bwMode="auto">
          <a:xfrm>
            <a:off x="6299200" y="34274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8" name="Oval 218"/>
          <p:cNvSpPr>
            <a:spLocks noChangeArrowheads="1"/>
          </p:cNvSpPr>
          <p:nvPr/>
        </p:nvSpPr>
        <p:spPr bwMode="auto">
          <a:xfrm>
            <a:off x="6083300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9" name="Oval 219"/>
          <p:cNvSpPr>
            <a:spLocks noChangeArrowheads="1"/>
          </p:cNvSpPr>
          <p:nvPr/>
        </p:nvSpPr>
        <p:spPr bwMode="auto">
          <a:xfrm>
            <a:off x="6732588" y="27082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0" name="Oval 220"/>
          <p:cNvSpPr>
            <a:spLocks noChangeArrowheads="1"/>
          </p:cNvSpPr>
          <p:nvPr/>
        </p:nvSpPr>
        <p:spPr bwMode="auto">
          <a:xfrm>
            <a:off x="6516688" y="36449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1" name="Oval 221"/>
          <p:cNvSpPr>
            <a:spLocks noChangeArrowheads="1"/>
          </p:cNvSpPr>
          <p:nvPr/>
        </p:nvSpPr>
        <p:spPr bwMode="auto">
          <a:xfrm>
            <a:off x="7235825" y="34274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2" name="Oval 222"/>
          <p:cNvSpPr>
            <a:spLocks noChangeArrowheads="1"/>
          </p:cNvSpPr>
          <p:nvPr/>
        </p:nvSpPr>
        <p:spPr bwMode="auto">
          <a:xfrm>
            <a:off x="6948488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3" name="Oval 223"/>
          <p:cNvSpPr>
            <a:spLocks noChangeArrowheads="1"/>
          </p:cNvSpPr>
          <p:nvPr/>
        </p:nvSpPr>
        <p:spPr bwMode="auto">
          <a:xfrm>
            <a:off x="7524750" y="3068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4" name="Oval 224"/>
          <p:cNvSpPr>
            <a:spLocks noChangeArrowheads="1"/>
          </p:cNvSpPr>
          <p:nvPr/>
        </p:nvSpPr>
        <p:spPr bwMode="auto">
          <a:xfrm>
            <a:off x="7380288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5" name="Oval 225"/>
          <p:cNvSpPr>
            <a:spLocks noChangeArrowheads="1"/>
          </p:cNvSpPr>
          <p:nvPr/>
        </p:nvSpPr>
        <p:spPr bwMode="auto">
          <a:xfrm>
            <a:off x="8027988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6" name="Oval 226"/>
          <p:cNvSpPr>
            <a:spLocks noChangeArrowheads="1"/>
          </p:cNvSpPr>
          <p:nvPr/>
        </p:nvSpPr>
        <p:spPr bwMode="auto">
          <a:xfrm>
            <a:off x="7812088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8" name="AutoShape 228"/>
          <p:cNvSpPr>
            <a:spLocks noChangeArrowheads="1"/>
          </p:cNvSpPr>
          <p:nvPr/>
        </p:nvSpPr>
        <p:spPr bwMode="auto">
          <a:xfrm>
            <a:off x="1979613" y="3068638"/>
            <a:ext cx="288925" cy="1081087"/>
          </a:xfrm>
          <a:prstGeom prst="upDownArrow">
            <a:avLst>
              <a:gd name="adj1" fmla="val 50000"/>
              <a:gd name="adj2" fmla="val 748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41189" name="Text Box 229"/>
          <p:cNvSpPr txBox="1">
            <a:spLocks noChangeArrowheads="1"/>
          </p:cNvSpPr>
          <p:nvPr/>
        </p:nvSpPr>
        <p:spPr bwMode="auto">
          <a:xfrm>
            <a:off x="1166813" y="2657475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Dissolution</a:t>
            </a:r>
          </a:p>
        </p:txBody>
      </p:sp>
      <p:sp>
        <p:nvSpPr>
          <p:cNvPr id="41190" name="Text Box 230"/>
          <p:cNvSpPr txBox="1">
            <a:spLocks noChangeArrowheads="1"/>
          </p:cNvSpPr>
          <p:nvPr/>
        </p:nvSpPr>
        <p:spPr bwMode="auto">
          <a:xfrm>
            <a:off x="1058863" y="4365625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Precipitation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Description of dissolution &amp; precipitation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92363"/>
            <a:ext cx="8002588" cy="3124200"/>
          </a:xfrm>
        </p:spPr>
        <p:txBody>
          <a:bodyPr/>
          <a:lstStyle/>
          <a:p>
            <a:pPr lvl="3"/>
            <a:r>
              <a:rPr lang="en-US" altLang="ko-KR" sz="1800" dirty="0"/>
              <a:t>Equilibrium approach</a:t>
            </a:r>
          </a:p>
          <a:p>
            <a:pPr>
              <a:buFont typeface="Wingdings" pitchFamily="2" charset="2"/>
              <a:buNone/>
            </a:pPr>
            <a:r>
              <a:rPr lang="en-US" altLang="ko-KR" sz="2800" dirty="0"/>
              <a:t>		</a:t>
            </a:r>
            <a:r>
              <a:rPr lang="en-US" altLang="ko-KR" sz="2800" dirty="0" smtClean="0"/>
              <a:t>	</a:t>
            </a:r>
            <a:r>
              <a:rPr lang="en-US" altLang="ko-KR" sz="2000" dirty="0" smtClean="0"/>
              <a:t>When </a:t>
            </a:r>
            <a:r>
              <a:rPr lang="el-GR" altLang="ko-KR" sz="2000" dirty="0">
                <a:cs typeface="Times New Roman" pitchFamily="18" charset="0"/>
              </a:rPr>
              <a:t>τ</a:t>
            </a:r>
            <a:r>
              <a:rPr lang="en-US" altLang="ko-KR" sz="2000" baseline="-25000" dirty="0">
                <a:cs typeface="Times New Roman" pitchFamily="18" charset="0"/>
              </a:rPr>
              <a:t>R</a:t>
            </a:r>
            <a:r>
              <a:rPr lang="en-US" altLang="ko-KR" sz="2000" dirty="0">
                <a:cs typeface="Times New Roman" pitchFamily="18" charset="0"/>
              </a:rPr>
              <a:t>&gt;&gt;</a:t>
            </a:r>
            <a:r>
              <a:rPr lang="el-GR" altLang="ko-KR" sz="2000" dirty="0">
                <a:cs typeface="Times New Roman" pitchFamily="18" charset="0"/>
              </a:rPr>
              <a:t>τ</a:t>
            </a:r>
            <a:r>
              <a:rPr lang="en-US" altLang="ko-KR" sz="2000" baseline="-25000" dirty="0">
                <a:cs typeface="Times New Roman" pitchFamily="18" charset="0"/>
              </a:rPr>
              <a:t>1/2</a:t>
            </a:r>
            <a:r>
              <a:rPr lang="en-US" altLang="ko-KR" sz="2000" dirty="0">
                <a:cs typeface="Times New Roman" pitchFamily="18" charset="0"/>
              </a:rPr>
              <a:t>,</a:t>
            </a:r>
            <a:r>
              <a:rPr lang="en-US" altLang="ko-KR" sz="2000" baseline="-25000" dirty="0">
                <a:cs typeface="Times New Roman" pitchFamily="18" charset="0"/>
              </a:rPr>
              <a:t>     </a:t>
            </a:r>
            <a:r>
              <a:rPr lang="en-US" altLang="ko-KR" sz="2000" dirty="0" err="1">
                <a:cs typeface="Times New Roman" pitchFamily="18" charset="0"/>
              </a:rPr>
              <a:t>K</a:t>
            </a:r>
            <a:r>
              <a:rPr lang="en-US" altLang="ko-KR" sz="2000" baseline="-25000" dirty="0" err="1">
                <a:cs typeface="Times New Roman" pitchFamily="18" charset="0"/>
              </a:rPr>
              <a:t>eq</a:t>
            </a:r>
            <a:r>
              <a:rPr lang="en-US" altLang="ko-KR" sz="2000" dirty="0">
                <a:cs typeface="Times New Roman" pitchFamily="18" charset="0"/>
              </a:rPr>
              <a:t> = ∏</a:t>
            </a:r>
            <a:r>
              <a:rPr lang="en-US" altLang="ko-KR" sz="2000" dirty="0" err="1">
                <a:cs typeface="Times New Roman" pitchFamily="18" charset="0"/>
              </a:rPr>
              <a:t>a</a:t>
            </a:r>
            <a:r>
              <a:rPr lang="en-US" altLang="ko-KR" sz="2000" baseline="-25000" dirty="0" err="1">
                <a:cs typeface="Times New Roman" pitchFamily="18" charset="0"/>
              </a:rPr>
              <a:t>i</a:t>
            </a:r>
            <a:r>
              <a:rPr lang="el-GR" altLang="ko-KR" sz="2000" baseline="30000" dirty="0">
                <a:cs typeface="Times New Roman" pitchFamily="18" charset="0"/>
              </a:rPr>
              <a:t>ν</a:t>
            </a:r>
            <a:r>
              <a:rPr lang="en-US" altLang="ko-KR" sz="2000" baseline="30000" dirty="0" err="1">
                <a:cs typeface="Times New Roman" pitchFamily="18" charset="0"/>
              </a:rPr>
              <a:t>i</a:t>
            </a:r>
            <a:endParaRPr lang="en-US" altLang="ko-KR" sz="2000" baseline="30000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800" baseline="-25000" dirty="0">
                <a:cs typeface="Times New Roman" pitchFamily="18" charset="0"/>
              </a:rPr>
              <a:t>		</a:t>
            </a:r>
            <a:endParaRPr lang="el-GR" altLang="ko-KR" sz="2800" dirty="0">
              <a:cs typeface="Times New Roman" pitchFamily="18" charset="0"/>
            </a:endParaRPr>
          </a:p>
          <a:p>
            <a:pPr lvl="3"/>
            <a:r>
              <a:rPr lang="en-US" altLang="ko-KR" sz="1800" dirty="0"/>
              <a:t>Kinetic approach</a:t>
            </a:r>
          </a:p>
          <a:p>
            <a:pPr lvl="1">
              <a:buFont typeface="Wingdings" pitchFamily="2" charset="2"/>
              <a:buNone/>
            </a:pPr>
            <a:r>
              <a:rPr lang="en-US" altLang="ko-KR" sz="2400" dirty="0"/>
              <a:t>		</a:t>
            </a:r>
            <a:r>
              <a:rPr lang="en-US" altLang="ko-KR" sz="2400" dirty="0" smtClean="0"/>
              <a:t>	</a:t>
            </a:r>
            <a:r>
              <a:rPr lang="en-US" altLang="ko-KR" sz="2000" dirty="0" smtClean="0"/>
              <a:t>Otherwise</a:t>
            </a:r>
            <a:r>
              <a:rPr lang="en-US" altLang="ko-KR" sz="2000" dirty="0"/>
              <a:t>, 	</a:t>
            </a:r>
            <a:r>
              <a:rPr lang="en-US" altLang="ko-KR" sz="2000" dirty="0" err="1"/>
              <a:t>dC</a:t>
            </a:r>
            <a:r>
              <a:rPr lang="en-US" altLang="ko-KR" sz="2000" baseline="-25000" dirty="0" err="1"/>
              <a:t>i</a:t>
            </a:r>
            <a:r>
              <a:rPr lang="en-US" altLang="ko-KR" sz="2000" dirty="0"/>
              <a:t>/</a:t>
            </a:r>
            <a:r>
              <a:rPr lang="en-US" altLang="ko-KR" sz="2000" dirty="0" err="1"/>
              <a:t>dt</a:t>
            </a:r>
            <a:r>
              <a:rPr lang="en-US" altLang="ko-KR" sz="2000" dirty="0"/>
              <a:t> = </a:t>
            </a:r>
            <a:r>
              <a:rPr lang="el-GR" altLang="ko-KR" sz="2000" dirty="0">
                <a:cs typeface="Times New Roman" pitchFamily="18" charset="0"/>
              </a:rPr>
              <a:t>ν</a:t>
            </a:r>
            <a:r>
              <a:rPr lang="en-US" altLang="ko-KR" sz="2000" baseline="-25000" dirty="0" err="1">
                <a:cs typeface="Times New Roman" pitchFamily="18" charset="0"/>
              </a:rPr>
              <a:t>i</a:t>
            </a:r>
            <a:r>
              <a:rPr lang="en-US" altLang="ko-KR" sz="2000" dirty="0" err="1"/>
              <a:t>k</a:t>
            </a:r>
            <a:r>
              <a:rPr lang="en-US" altLang="ko-KR" sz="2000" dirty="0">
                <a:cs typeface="Times New Roman" pitchFamily="18" charset="0"/>
              </a:rPr>
              <a:t>∏</a:t>
            </a:r>
            <a:r>
              <a:rPr lang="en-US" altLang="ko-KR" sz="2000" dirty="0"/>
              <a:t> </a:t>
            </a:r>
            <a:r>
              <a:rPr lang="en-US" altLang="ko-KR" sz="2000" dirty="0" err="1"/>
              <a:t>C</a:t>
            </a:r>
            <a:r>
              <a:rPr lang="en-US" altLang="ko-KR" sz="2000" baseline="-25000" dirty="0" err="1"/>
              <a:t>i</a:t>
            </a:r>
            <a:r>
              <a:rPr lang="en-US" altLang="ko-KR" sz="2000" baseline="30000" dirty="0" err="1"/>
              <a:t>ni</a:t>
            </a:r>
            <a:endParaRPr lang="en-US" altLang="ko-KR" sz="2000" baseline="30000" dirty="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527175" y="1525588"/>
            <a:ext cx="565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>
                <a:latin typeface="Times New Roman" pitchFamily="18" charset="0"/>
              </a:rPr>
              <a:t>aA + bB + cC + ∙∙∙∙ = iI + jJ + kK + ∙∙∙∙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Mineral stability in the stream water</a:t>
            </a:r>
          </a:p>
        </p:txBody>
      </p:sp>
      <p:pic>
        <p:nvPicPr>
          <p:cNvPr id="43013" name="Picture 5" descr="EMB00000d90a5f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68413"/>
            <a:ext cx="2828925" cy="4514850"/>
          </a:xfrm>
          <a:prstGeom prst="rect">
            <a:avLst/>
          </a:prstGeom>
          <a:noFill/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135688" y="524986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Yu et al. (1994)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Fe contents in stream water controlled by the precipitation </a:t>
            </a:r>
            <a:r>
              <a:rPr lang="en-US" altLang="ko-KR" sz="2800" dirty="0" err="1"/>
              <a:t>schwertmannite</a:t>
            </a:r>
            <a:r>
              <a:rPr lang="en-US" altLang="ko-KR" sz="2800" dirty="0"/>
              <a:t> and </a:t>
            </a:r>
            <a:r>
              <a:rPr lang="en-US" altLang="ko-KR" sz="2800" dirty="0" err="1"/>
              <a:t>ferrihydrite</a:t>
            </a:r>
            <a:endParaRPr lang="en-US" altLang="ko-KR" sz="2800" dirty="0"/>
          </a:p>
        </p:txBody>
      </p:sp>
      <p:pic>
        <p:nvPicPr>
          <p:cNvPr id="44037" name="Picture 5" descr="EMB00000d90a5f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133600"/>
            <a:ext cx="4410075" cy="4267200"/>
          </a:xfrm>
          <a:prstGeom prst="rect">
            <a:avLst/>
          </a:prstGeom>
          <a:noFill/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208713" y="417036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Yu et al. (1999)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Water hardness in England</a:t>
            </a:r>
          </a:p>
        </p:txBody>
      </p:sp>
      <p:pic>
        <p:nvPicPr>
          <p:cNvPr id="48133" name="Picture 5" descr="figu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3862388" cy="5327650"/>
          </a:xfrm>
          <a:prstGeom prst="rect">
            <a:avLst/>
          </a:prstGeom>
          <a:noFill/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12725" y="6524625"/>
            <a:ext cx="3351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www.coastalguide.org/england/engrcol.html</a:t>
            </a:r>
          </a:p>
        </p:txBody>
      </p:sp>
      <p:pic>
        <p:nvPicPr>
          <p:cNvPr id="48136" name="Picture 8" descr="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196975"/>
            <a:ext cx="4391025" cy="4333875"/>
          </a:xfrm>
          <a:prstGeom prst="rect">
            <a:avLst/>
          </a:prstGeom>
          <a:noFill/>
        </p:spPr>
      </p:pic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4192588" y="5589588"/>
            <a:ext cx="3519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 www.brookwater.co.uk/water_softeners.shtml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3"/>
            <a:r>
              <a:rPr lang="en-US" altLang="ko-KR" dirty="0" smtClean="0"/>
              <a:t>Arsenic in groundwater</a:t>
            </a:r>
          </a:p>
          <a:p>
            <a:pPr lvl="4"/>
            <a:r>
              <a:rPr lang="en-US" altLang="ko-KR" dirty="0" smtClean="0"/>
              <a:t>Possibly </a:t>
            </a:r>
            <a:r>
              <a:rPr lang="en-US" altLang="ko-KR" dirty="0"/>
              <a:t>from anthropogenic and natural sources</a:t>
            </a:r>
          </a:p>
          <a:p>
            <a:pPr lvl="4"/>
            <a:r>
              <a:rPr lang="en-US" altLang="ko-KR" dirty="0"/>
              <a:t>Naturally As concentration is very low (&lt;10ppb)</a:t>
            </a:r>
          </a:p>
          <a:p>
            <a:pPr lvl="4"/>
            <a:r>
              <a:rPr lang="en-US" altLang="ko-KR" dirty="0"/>
              <a:t>Naturally high [As] usually due to </a:t>
            </a:r>
            <a:r>
              <a:rPr lang="en-US" altLang="ko-KR" dirty="0" err="1"/>
              <a:t>redox</a:t>
            </a:r>
            <a:r>
              <a:rPr lang="en-US" altLang="ko-KR" dirty="0"/>
              <a:t> reactions of As </a:t>
            </a:r>
            <a:r>
              <a:rPr lang="en-US" altLang="ko-KR" dirty="0" err="1"/>
              <a:t>mienrals</a:t>
            </a:r>
            <a:endParaRPr lang="en-US" altLang="ko-KR" dirty="0"/>
          </a:p>
          <a:p>
            <a:pPr lvl="4"/>
            <a:r>
              <a:rPr lang="en-US" altLang="ko-KR" dirty="0" smtClean="0"/>
              <a:t>Causes </a:t>
            </a:r>
            <a:r>
              <a:rPr lang="en-US" altLang="ko-KR" dirty="0"/>
              <a:t>cancer, health effects on various skin and intestinal parts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Arsenic problems in worldwide</a:t>
            </a:r>
          </a:p>
        </p:txBody>
      </p:sp>
      <p:pic>
        <p:nvPicPr>
          <p:cNvPr id="55301" name="Picture 5" descr="Map of Number of People at Risk From Arsenic Poiso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557338"/>
            <a:ext cx="5557838" cy="3176587"/>
          </a:xfrm>
          <a:prstGeom prst="rect">
            <a:avLst/>
          </a:prstGeom>
          <a:noFill/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476375" y="4724400"/>
            <a:ext cx="47815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1  US Unknown		8  India 1,000,000</a:t>
            </a:r>
          </a:p>
          <a:p>
            <a:r>
              <a:rPr lang="en-US" altLang="ko-KR" sz="1400">
                <a:latin typeface="Times New Roman" pitchFamily="18" charset="0"/>
              </a:rPr>
              <a:t>2  Mexico 400,000		9  Bangladesh 50,000,000</a:t>
            </a:r>
          </a:p>
          <a:p>
            <a:r>
              <a:rPr lang="en-US" altLang="ko-KR" sz="1400">
                <a:latin typeface="Times New Roman" pitchFamily="18" charset="0"/>
              </a:rPr>
              <a:t>3  Chile 437,000		10  Thailand 1,000</a:t>
            </a:r>
          </a:p>
          <a:p>
            <a:r>
              <a:rPr lang="en-US" altLang="ko-KR" sz="1400">
                <a:latin typeface="Times New Roman" pitchFamily="18" charset="0"/>
              </a:rPr>
              <a:t>4  Bolivia 20,000		11  Vietnam Millions</a:t>
            </a:r>
          </a:p>
          <a:p>
            <a:r>
              <a:rPr lang="en-US" altLang="ko-KR" sz="1400">
                <a:latin typeface="Times New Roman" pitchFamily="18" charset="0"/>
              </a:rPr>
              <a:t>5  Argentina 2,000,000		12  Taiwan 200,000</a:t>
            </a:r>
          </a:p>
          <a:p>
            <a:r>
              <a:rPr lang="en-US" altLang="ko-KR" sz="1400">
                <a:latin typeface="Times New Roman" pitchFamily="18" charset="0"/>
              </a:rPr>
              <a:t>6  Hungary 20,000		13  China 720,000</a:t>
            </a:r>
          </a:p>
          <a:p>
            <a:r>
              <a:rPr lang="en-US" altLang="ko-KR" sz="1400">
                <a:latin typeface="Times New Roman" pitchFamily="18" charset="0"/>
              </a:rPr>
              <a:t>7  Romania 36,000		14  Nepal Unknown</a:t>
            </a:r>
          </a:p>
          <a:p>
            <a:endParaRPr lang="en-US" altLang="ko-KR" sz="1400">
              <a:latin typeface="Times New Roman" pitchFamily="18" charset="0"/>
            </a:endParaRP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376238" y="6451600"/>
            <a:ext cx="6186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from http://www.mindfully.org/Water/2003/Arsenic-Legacy-Worldwide6aug03.htm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Arsenic poisoning (</a:t>
            </a:r>
            <a:r>
              <a:rPr lang="en-US" altLang="ko-KR" sz="2800" dirty="0" err="1"/>
              <a:t>arsenosis</a:t>
            </a:r>
            <a:r>
              <a:rPr lang="en-US" altLang="ko-KR" sz="2800" dirty="0"/>
              <a:t>)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7596188" y="5157788"/>
            <a:ext cx="101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Bangladesh</a:t>
            </a:r>
          </a:p>
        </p:txBody>
      </p:sp>
      <p:pic>
        <p:nvPicPr>
          <p:cNvPr id="56328" name="Picture 8" descr="may_00_arsenic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5543550" cy="3692525"/>
          </a:xfrm>
          <a:prstGeom prst="rect">
            <a:avLst/>
          </a:prstGeom>
          <a:noFill/>
        </p:spPr>
      </p:pic>
      <p:pic>
        <p:nvPicPr>
          <p:cNvPr id="56330" name="Picture 10" descr="chronic-arsenic-poisoning_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268413"/>
            <a:ext cx="2857500" cy="4286250"/>
          </a:xfrm>
          <a:prstGeom prst="rect">
            <a:avLst/>
          </a:prstGeom>
          <a:noFill/>
        </p:spPr>
      </p:pic>
      <p:pic>
        <p:nvPicPr>
          <p:cNvPr id="56333" name="Picture 13" descr="may_00_arsenic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141663"/>
            <a:ext cx="1993900" cy="2990850"/>
          </a:xfrm>
          <a:prstGeom prst="rect">
            <a:avLst/>
          </a:prstGeom>
          <a:noFill/>
        </p:spPr>
      </p:pic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303213" y="64516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http://www.siliconeer.com/past_issues/2000/may2000.html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Geological factors on WQ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Structure/Texture: Controls </a:t>
            </a:r>
          </a:p>
          <a:p>
            <a:pPr lvl="3"/>
            <a:r>
              <a:rPr lang="en-US" altLang="ko-KR" dirty="0" smtClean="0"/>
              <a:t>Residence time of water (reaction time)</a:t>
            </a:r>
          </a:p>
          <a:p>
            <a:pPr lvl="3"/>
            <a:r>
              <a:rPr lang="en-US" altLang="ko-KR" dirty="0" smtClean="0"/>
              <a:t>Pathways of water migration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Types of rocks (=mineral compositions): Controls</a:t>
            </a:r>
          </a:p>
          <a:p>
            <a:pPr lvl="3"/>
            <a:r>
              <a:rPr lang="en-US" altLang="ko-KR" dirty="0" smtClean="0"/>
              <a:t>Reaction types</a:t>
            </a:r>
          </a:p>
          <a:p>
            <a:pPr lvl="3"/>
            <a:r>
              <a:rPr lang="en-US" altLang="ko-KR" dirty="0" smtClean="0"/>
              <a:t>Kinds of the constituents (WQ criteria) and their concentrations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References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Appelo, C.A.J. and Postma, D. (1993) Geochemistry, Groundwater and Pollution. Balkema, Rotterdam, 536p.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Gains, G.L. and Thomas, H.C. (1953) Adsorption studies on clay minerals. II. A formulation of the thermodynamics ofexchange adsorption. J. Chem. Phys., 21, 714-718.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Gapon, E.N. (1933) Theory of exchange adsoption (in Russian). V. J. Gen. Chem. (USSR), 3, 667-669.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Güler, C and Thyne, G.D. (2004) Hydrologic nd geologic factors controlling surface and groundwater chemistry in Indian Wells-Owens Valley area, southeastern California, USA. J. Hydrol., 285, 177-198.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Langmuir, D. (1997) Aqueous Environmental Geochemistry. Prentice Hall, Upper Saddle River, NJ, 600p.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Vanselow, A.P. (1932) Equilibria of the base-exchange reactions of bentonite, permutites, soil colloids and zeolites. SOil Sci., 33, 95-113.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Yu, J.-Y. and Choi, I.-K. (1994) Adsorption of trace metals on the natural amorphous iron oxyhydroxide from the Taebag coal mine area. J. Kor. Soc. Groundwater Environ., 1, 23-32.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Yu, J.-Y.. Choi, I.-K., and Kim, H.-S. (1994) Geochemical characteristics of the surface water depending on the bed rock types in the Chuncheon area. J. Geol. Soc. Kor., 30, 307-324.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Yu, J.-Y. and Heo, B. (2001) Dilution and removal of dissolved metals from acid mine drainage along Imgok Creek, Korea. Appl. Geochem., 16, 1041-1053.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/>
              <a:t>Yu, J.-Y., Heo, B., Choi, I.-K., Cho, J.-P., and Chang, H.-W. (1999) Apparent solubilities of schwertmannite and ferrihydrite in natural strea waters polluted by mine drainage. Geochim. Cosmochim. Acta, 63, 3407-3416.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Geology really controls WQ?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1598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29700" name="_x76103424" descr="EMB000017d0433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412875"/>
            <a:ext cx="6769100" cy="4640263"/>
          </a:xfrm>
          <a:prstGeom prst="rect">
            <a:avLst/>
          </a:prstGeom>
          <a:noFill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023938" y="6186488"/>
            <a:ext cx="488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For Chuncheon stream water (From Yu et al, 1994)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58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32772" name="_x76032184" descr="EMB000017d04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700" y="333375"/>
            <a:ext cx="5356225" cy="5689600"/>
          </a:xfrm>
          <a:prstGeom prst="rect">
            <a:avLst/>
          </a:prstGeom>
          <a:noFill/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042988" y="6115050"/>
            <a:ext cx="5594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For the groundwater from Indian Wells-Owens Valley, CA</a:t>
            </a:r>
          </a:p>
          <a:p>
            <a:r>
              <a:rPr lang="en-US" altLang="ko-KR">
                <a:latin typeface="Times New Roman" pitchFamily="18" charset="0"/>
              </a:rPr>
              <a:t>(from Güler and Thyne 2004).</a:t>
            </a:r>
          </a:p>
          <a:p>
            <a:endParaRPr lang="en-US" altLang="ko-KR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Mineral-Water interactions</a:t>
            </a:r>
          </a:p>
          <a:p>
            <a:pPr lvl="3"/>
            <a:r>
              <a:rPr lang="en-US" altLang="ko-KR" dirty="0" smtClean="0"/>
              <a:t>Adsorption/desorption</a:t>
            </a:r>
          </a:p>
          <a:p>
            <a:pPr lvl="3"/>
            <a:r>
              <a:rPr lang="en-US" altLang="ko-KR" dirty="0" smtClean="0"/>
              <a:t>Ion exchanges</a:t>
            </a:r>
          </a:p>
          <a:p>
            <a:pPr lvl="3"/>
            <a:r>
              <a:rPr lang="en-US" altLang="ko-KR" dirty="0" smtClean="0"/>
              <a:t>Dissolution &amp; precipitation</a:t>
            </a:r>
          </a:p>
          <a:p>
            <a:pPr lvl="3"/>
            <a:r>
              <a:rPr lang="en-US" altLang="ko-KR" dirty="0" smtClean="0"/>
              <a:t>(Hydration/</a:t>
            </a:r>
            <a:r>
              <a:rPr lang="en-US" altLang="ko-KR" dirty="0" err="1" smtClean="0"/>
              <a:t>htdrolysis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Adsorption-Desorption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619250" y="1412875"/>
            <a:ext cx="6048375" cy="4392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619250" y="4797425"/>
            <a:ext cx="6048375" cy="1008063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619250" y="4797425"/>
            <a:ext cx="6048375" cy="0"/>
          </a:xfrm>
          <a:prstGeom prst="line">
            <a:avLst/>
          </a:prstGeom>
          <a:noFill/>
          <a:ln w="3048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2052638" y="20605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endParaRPr lang="en-US" altLang="ko-KR" baseline="30000">
              <a:latin typeface="Times New Roman" pitchFamily="18" charset="0"/>
            </a:endParaRPr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305911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4067175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4714875" y="29241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6370638" y="16287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5651500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3419475" y="2636838"/>
            <a:ext cx="0" cy="1368425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6802438" y="2565400"/>
            <a:ext cx="0" cy="1584325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1814513" y="150653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Aqueous or gas phase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843213" y="2270125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Adsorption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6423025" y="42418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Desorption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1743075" y="4962525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Adsorbent</a:t>
            </a:r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5075238" y="2636838"/>
            <a:ext cx="1444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622800" y="22987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Adsorbate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Adsorption Models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525962"/>
          </a:xfrm>
        </p:spPr>
        <p:txBody>
          <a:bodyPr/>
          <a:lstStyle/>
          <a:p>
            <a:pPr lvl="3"/>
            <a:r>
              <a:rPr lang="en-US" altLang="ko-KR" dirty="0" err="1"/>
              <a:t>Empiricial</a:t>
            </a:r>
            <a:endParaRPr lang="en-US" altLang="ko-KR" dirty="0"/>
          </a:p>
          <a:p>
            <a:pPr>
              <a:buFont typeface="Wingdings" pitchFamily="2" charset="2"/>
              <a:buNone/>
            </a:pPr>
            <a:r>
              <a:rPr lang="en-US" altLang="ko-KR" dirty="0"/>
              <a:t>		</a:t>
            </a:r>
            <a:r>
              <a:rPr lang="en-US" altLang="ko-KR" dirty="0" smtClean="0"/>
              <a:t>	</a:t>
            </a:r>
            <a:r>
              <a:rPr lang="en-US" altLang="ko-KR" sz="1800" dirty="0" smtClean="0"/>
              <a:t>Distribution</a:t>
            </a:r>
            <a:r>
              <a:rPr lang="en-US" altLang="ko-KR" sz="1800" dirty="0"/>
              <a:t>, Langmuir, </a:t>
            </a:r>
            <a:r>
              <a:rPr lang="en-US" altLang="ko-KR" sz="1800" dirty="0" err="1"/>
              <a:t>Freundlich</a:t>
            </a:r>
            <a:r>
              <a:rPr lang="en-US" altLang="ko-KR" sz="1800" dirty="0"/>
              <a:t>, etc.</a:t>
            </a:r>
          </a:p>
          <a:p>
            <a:pPr lvl="3"/>
            <a:r>
              <a:rPr lang="en-US" altLang="ko-KR" dirty="0"/>
              <a:t>Surface </a:t>
            </a:r>
            <a:r>
              <a:rPr lang="en-US" altLang="ko-KR" dirty="0" err="1" smtClean="0"/>
              <a:t>complexation</a:t>
            </a:r>
            <a:endParaRPr lang="en-US" altLang="ko-KR" dirty="0" smtClean="0"/>
          </a:p>
          <a:p>
            <a:pPr lvl="5"/>
            <a:r>
              <a:rPr lang="en-US" altLang="ko-KR" dirty="0"/>
              <a:t>	Constant </a:t>
            </a:r>
            <a:r>
              <a:rPr lang="en-US" altLang="ko-KR" dirty="0" smtClean="0"/>
              <a:t>capacitance  </a:t>
            </a:r>
          </a:p>
          <a:p>
            <a:pPr lvl="5"/>
            <a:r>
              <a:rPr lang="en-US" altLang="ko-KR" dirty="0"/>
              <a:t>	Diffusive electric double </a:t>
            </a:r>
            <a:r>
              <a:rPr lang="en-US" altLang="ko-KR" dirty="0" smtClean="0"/>
              <a:t>layer </a:t>
            </a:r>
          </a:p>
          <a:p>
            <a:pPr lvl="5"/>
            <a:r>
              <a:rPr lang="en-US" altLang="ko-KR" dirty="0"/>
              <a:t>	Triple layer 	etc.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263900" y="1425575"/>
            <a:ext cx="2503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dirty="0">
                <a:latin typeface="Times New Roman" pitchFamily="18" charset="0"/>
                <a:cs typeface="Times New Roman" pitchFamily="18" charset="0"/>
              </a:rPr>
              <a:t>≡S  + J = </a:t>
            </a:r>
            <a:r>
              <a:rPr lang="en-US" altLang="ko-KR" sz="2800" dirty="0">
                <a:latin typeface="Times New Roman" pitchFamily="18" charset="0"/>
              </a:rPr>
              <a:t>≡S-J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Heavy metal removal from the stream water (Yu and </a:t>
            </a:r>
            <a:r>
              <a:rPr lang="en-US" altLang="ko-KR" sz="2800" dirty="0" err="1"/>
              <a:t>Heo</a:t>
            </a:r>
            <a:r>
              <a:rPr lang="en-US" altLang="ko-KR" sz="2800" dirty="0"/>
              <a:t>, 2001)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68313" y="1844675"/>
            <a:ext cx="8291512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altLang="ko-KR" sz="1000">
                <a:solidFill>
                  <a:srgbClr val="000000"/>
                </a:solidFill>
                <a:latin typeface="한컴바탕" pitchFamily="18" charset="2"/>
              </a:rPr>
              <a:t>  </a:t>
            </a:r>
            <a:r>
              <a:rPr lang="en-US" altLang="ko-KR" sz="21200">
                <a:solidFill>
                  <a:srgbClr val="000000"/>
                </a:solidFill>
                <a:latin typeface="Arial"/>
              </a:rPr>
              <a:t> </a:t>
            </a:r>
            <a:r>
              <a:rPr lang="en-US" altLang="ko-KR" sz="1000">
                <a:solidFill>
                  <a:srgbClr val="000000"/>
                </a:solidFill>
                <a:latin typeface="Arial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lang="en-US" altLang="ko-KR" sz="1000">
              <a:solidFill>
                <a:srgbClr val="000000"/>
              </a:solidFill>
              <a:latin typeface="한컴바탕" pitchFamily="18" charset="2"/>
            </a:endParaRPr>
          </a:p>
          <a:p>
            <a:pPr algn="just" eaLnBrk="0" latinLnBrk="0" hangingPunct="0"/>
            <a:r>
              <a:rPr lang="en-US" altLang="ko-KR" sz="1000">
                <a:latin typeface="바탕" pitchFamily="18" charset="-127"/>
                <a:ea typeface="바탕" pitchFamily="18" charset="-127"/>
                <a:cs typeface="한컴바탕" pitchFamily="18" charset="2"/>
              </a:rPr>
              <a:t>Variations of the dilution factor (D) and removal fractions (R</a:t>
            </a:r>
            <a:r>
              <a:rPr lang="en-US" altLang="ko-KR" sz="1000" baseline="-30000">
                <a:latin typeface="바탕" pitchFamily="18" charset="-127"/>
                <a:ea typeface="바탕" pitchFamily="18" charset="-127"/>
                <a:cs typeface="한컴바탕" pitchFamily="18" charset="2"/>
              </a:rPr>
              <a:t>i</a:t>
            </a:r>
            <a:r>
              <a:rPr lang="en-US" altLang="ko-KR" sz="1000">
                <a:latin typeface="바탕" pitchFamily="18" charset="-127"/>
                <a:ea typeface="바탕" pitchFamily="18" charset="-127"/>
                <a:cs typeface="한컴바탕" pitchFamily="18" charset="2"/>
              </a:rPr>
              <a:t>) of the dissolved metals along Imgok Creek: a, October 1996; b, April, 1997; c, October, 1997. Data from Yu and Heo (2001).</a:t>
            </a:r>
            <a:endParaRPr lang="en-US" altLang="ko-KR" sz="1000">
              <a:latin typeface="한컴바탕" pitchFamily="18" charset="2"/>
            </a:endParaRPr>
          </a:p>
        </p:txBody>
      </p:sp>
      <p:pic>
        <p:nvPicPr>
          <p:cNvPr id="35845" name="Picture 5" descr="EMB0000071c5b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89138"/>
            <a:ext cx="8039100" cy="280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Ion Exchange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619250" y="1412875"/>
            <a:ext cx="6048375" cy="4392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619250" y="4797425"/>
            <a:ext cx="6048375" cy="1008063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1619250" y="4797425"/>
            <a:ext cx="6048375" cy="0"/>
          </a:xfrm>
          <a:prstGeom prst="line">
            <a:avLst/>
          </a:prstGeom>
          <a:noFill/>
          <a:ln w="3048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2052638" y="2060575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1814513" y="150653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Aqueous or gas phase</a:t>
            </a:r>
          </a:p>
        </p:txBody>
      </p:sp>
      <p:sp>
        <p:nvSpPr>
          <p:cNvPr id="36885" name="Oval 21"/>
          <p:cNvSpPr>
            <a:spLocks noChangeArrowheads="1"/>
          </p:cNvSpPr>
          <p:nvPr/>
        </p:nvSpPr>
        <p:spPr bwMode="auto">
          <a:xfrm>
            <a:off x="2124075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1958975" y="4891088"/>
            <a:ext cx="193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Exchangeable sites</a:t>
            </a:r>
          </a:p>
        </p:txBody>
      </p:sp>
      <p:sp>
        <p:nvSpPr>
          <p:cNvPr id="36891" name="Oval 27"/>
          <p:cNvSpPr>
            <a:spLocks noChangeArrowheads="1"/>
          </p:cNvSpPr>
          <p:nvPr/>
        </p:nvSpPr>
        <p:spPr bwMode="auto">
          <a:xfrm>
            <a:off x="3995738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2" name="Oval 28"/>
          <p:cNvSpPr>
            <a:spLocks noChangeArrowheads="1"/>
          </p:cNvSpPr>
          <p:nvPr/>
        </p:nvSpPr>
        <p:spPr bwMode="auto">
          <a:xfrm>
            <a:off x="5795963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3" name="Oval 29"/>
          <p:cNvSpPr>
            <a:spLocks noChangeArrowheads="1"/>
          </p:cNvSpPr>
          <p:nvPr/>
        </p:nvSpPr>
        <p:spPr bwMode="auto">
          <a:xfrm>
            <a:off x="6659563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4" name="Oval 30"/>
          <p:cNvSpPr>
            <a:spLocks noChangeArrowheads="1"/>
          </p:cNvSpPr>
          <p:nvPr/>
        </p:nvSpPr>
        <p:spPr bwMode="auto">
          <a:xfrm>
            <a:off x="4716463" y="25654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5" name="AutoShape 31"/>
          <p:cNvSpPr>
            <a:spLocks noChangeArrowheads="1"/>
          </p:cNvSpPr>
          <p:nvPr/>
        </p:nvSpPr>
        <p:spPr bwMode="auto">
          <a:xfrm>
            <a:off x="2339975" y="2852738"/>
            <a:ext cx="215900" cy="1152525"/>
          </a:xfrm>
          <a:prstGeom prst="upDownArrow">
            <a:avLst>
              <a:gd name="adj1" fmla="val 50000"/>
              <a:gd name="adj2" fmla="val 10676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36897" name="Oval 33"/>
          <p:cNvSpPr>
            <a:spLocks noChangeArrowheads="1"/>
          </p:cNvSpPr>
          <p:nvPr/>
        </p:nvSpPr>
        <p:spPr bwMode="auto">
          <a:xfrm>
            <a:off x="305911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8" name="Oval 34"/>
          <p:cNvSpPr>
            <a:spLocks noChangeArrowheads="1"/>
          </p:cNvSpPr>
          <p:nvPr/>
        </p:nvSpPr>
        <p:spPr bwMode="auto">
          <a:xfrm>
            <a:off x="3348038" y="29972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9" name="Oval 35"/>
          <p:cNvSpPr>
            <a:spLocks noChangeArrowheads="1"/>
          </p:cNvSpPr>
          <p:nvPr/>
        </p:nvSpPr>
        <p:spPr bwMode="auto">
          <a:xfrm>
            <a:off x="493236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0" name="Oval 36"/>
          <p:cNvSpPr>
            <a:spLocks noChangeArrowheads="1"/>
          </p:cNvSpPr>
          <p:nvPr/>
        </p:nvSpPr>
        <p:spPr bwMode="auto">
          <a:xfrm>
            <a:off x="6084888" y="3068638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1" name="Oval 37"/>
          <p:cNvSpPr>
            <a:spLocks noChangeArrowheads="1"/>
          </p:cNvSpPr>
          <p:nvPr/>
        </p:nvSpPr>
        <p:spPr bwMode="auto">
          <a:xfrm>
            <a:off x="6516688" y="1700213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4335463" y="3738563"/>
            <a:ext cx="2171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Exchangeable cations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852</TotalTime>
  <Words>760</Words>
  <Application>Microsoft Office PowerPoint</Application>
  <PresentationFormat>화면 슬라이드 쇼(4:3)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테크닉</vt:lpstr>
      <vt:lpstr>Ch.3. </vt:lpstr>
      <vt:lpstr>슬라이드 2</vt:lpstr>
      <vt:lpstr>Geology really controls WQ?</vt:lpstr>
      <vt:lpstr>슬라이드 4</vt:lpstr>
      <vt:lpstr>슬라이드 5</vt:lpstr>
      <vt:lpstr>Adsorption-Desorption</vt:lpstr>
      <vt:lpstr>Adsorption Models</vt:lpstr>
      <vt:lpstr>Heavy metal removal from the stream water (Yu and Heo, 2001)</vt:lpstr>
      <vt:lpstr>Ion Exchange</vt:lpstr>
      <vt:lpstr> Equilibrium expressions for ion exchange</vt:lpstr>
      <vt:lpstr>Flushing of salt water below a clay layer </vt:lpstr>
      <vt:lpstr>Dissolution &amp; Precipitation</vt:lpstr>
      <vt:lpstr>Description of dissolution &amp; precipitation</vt:lpstr>
      <vt:lpstr>Mineral stability in the stream water</vt:lpstr>
      <vt:lpstr>Fe contents in stream water controlled by the precipitation schwertmannite and ferrihydrite</vt:lpstr>
      <vt:lpstr>Water hardness in England</vt:lpstr>
      <vt:lpstr>슬라이드 17</vt:lpstr>
      <vt:lpstr>Arsenic problems in worldwide</vt:lpstr>
      <vt:lpstr>Arsenic poisoning (arsenosis)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</cp:lastModifiedBy>
  <cp:revision>93</cp:revision>
  <dcterms:created xsi:type="dcterms:W3CDTF">2012-02-18T07:01:10Z</dcterms:created>
  <dcterms:modified xsi:type="dcterms:W3CDTF">2012-04-11T07:26:18Z</dcterms:modified>
</cp:coreProperties>
</file>